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65" r:id="rId3"/>
    <p:sldId id="257" r:id="rId4"/>
    <p:sldId id="272" r:id="rId5"/>
    <p:sldId id="258" r:id="rId6"/>
    <p:sldId id="267" r:id="rId7"/>
    <p:sldId id="259" r:id="rId8"/>
    <p:sldId id="260" r:id="rId9"/>
    <p:sldId id="261" r:id="rId10"/>
    <p:sldId id="266" r:id="rId11"/>
    <p:sldId id="262" r:id="rId12"/>
    <p:sldId id="268" r:id="rId13"/>
    <p:sldId id="269" r:id="rId14"/>
    <p:sldId id="264" r:id="rId15"/>
    <p:sldId id="273" r:id="rId1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291" autoAdjust="0"/>
  </p:normalViewPr>
  <p:slideViewPr>
    <p:cSldViewPr snapToGrid="0">
      <p:cViewPr varScale="1">
        <p:scale>
          <a:sx n="70" d="100"/>
          <a:sy n="70" d="100"/>
        </p:scale>
        <p:origin x="738" y="66"/>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90FC48E-7CEF-485F-8CBF-5FBE875DC316}" type="datetimeFigureOut">
              <a:rPr lang="fr-FR" smtClean="0"/>
              <a:t>03/12/2018</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31F873-BB27-41DB-A1EC-F22A860FB255}" type="slidenum">
              <a:rPr lang="fr-FR" smtClean="0"/>
              <a:t>‹#›</a:t>
            </a:fld>
            <a:endParaRPr lang="fr-FR"/>
          </a:p>
        </p:txBody>
      </p:sp>
    </p:spTree>
    <p:extLst>
      <p:ext uri="{BB962C8B-B14F-4D97-AF65-F5344CB8AC3E}">
        <p14:creationId xmlns:p14="http://schemas.microsoft.com/office/powerpoint/2010/main" val="10640991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04C6EB26-E50C-4F0B-98F9-277CE84B2F74}"/>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xmlns="" id="{C87C46D2-B6CB-4C77-B137-3E843AE7F40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xmlns="" id="{F5CD1BFF-3635-4D52-8E5C-C9F8D6993C24}"/>
              </a:ext>
            </a:extLst>
          </p:cNvPr>
          <p:cNvSpPr>
            <a:spLocks noGrp="1"/>
          </p:cNvSpPr>
          <p:nvPr>
            <p:ph type="dt" sz="half" idx="10"/>
          </p:nvPr>
        </p:nvSpPr>
        <p:spPr/>
        <p:txBody>
          <a:bodyPr/>
          <a:lstStyle/>
          <a:p>
            <a:fld id="{FF6F6B08-1C17-4E0E-8547-61ABE8D1AB48}" type="datetimeFigureOut">
              <a:rPr lang="fr-FR" smtClean="0"/>
              <a:t>03/12/2018</a:t>
            </a:fld>
            <a:endParaRPr lang="fr-FR"/>
          </a:p>
        </p:txBody>
      </p:sp>
      <p:sp>
        <p:nvSpPr>
          <p:cNvPr id="5" name="Espace réservé du pied de page 4">
            <a:extLst>
              <a:ext uri="{FF2B5EF4-FFF2-40B4-BE49-F238E27FC236}">
                <a16:creationId xmlns:a16="http://schemas.microsoft.com/office/drawing/2014/main" xmlns="" id="{B5BBC93D-E26F-475B-A101-183BA1D06D3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8C494C68-B5AB-4E06-A90A-56A5E9D63ACB}"/>
              </a:ext>
            </a:extLst>
          </p:cNvPr>
          <p:cNvSpPr>
            <a:spLocks noGrp="1"/>
          </p:cNvSpPr>
          <p:nvPr>
            <p:ph type="sldNum" sz="quarter" idx="12"/>
          </p:nvPr>
        </p:nvSpPr>
        <p:spPr/>
        <p:txBody>
          <a:bodyPr/>
          <a:lstStyle/>
          <a:p>
            <a:fld id="{454E3331-8E6C-4242-8F18-471487CF84A6}" type="slidenum">
              <a:rPr lang="fr-FR" smtClean="0"/>
              <a:t>‹#›</a:t>
            </a:fld>
            <a:endParaRPr lang="fr-FR"/>
          </a:p>
        </p:txBody>
      </p:sp>
    </p:spTree>
    <p:extLst>
      <p:ext uri="{BB962C8B-B14F-4D97-AF65-F5344CB8AC3E}">
        <p14:creationId xmlns:p14="http://schemas.microsoft.com/office/powerpoint/2010/main" val="1861635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170D678E-3E53-4521-BE35-3D4DAA2AFBAE}"/>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xmlns="" id="{C9D8E3C1-F507-485A-81C5-2EB1FCF8EB02}"/>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xmlns="" id="{28538999-B973-4F60-91F9-045D38C62F23}"/>
              </a:ext>
            </a:extLst>
          </p:cNvPr>
          <p:cNvSpPr>
            <a:spLocks noGrp="1"/>
          </p:cNvSpPr>
          <p:nvPr>
            <p:ph type="dt" sz="half" idx="10"/>
          </p:nvPr>
        </p:nvSpPr>
        <p:spPr/>
        <p:txBody>
          <a:bodyPr/>
          <a:lstStyle/>
          <a:p>
            <a:fld id="{FF6F6B08-1C17-4E0E-8547-61ABE8D1AB48}" type="datetimeFigureOut">
              <a:rPr lang="fr-FR" smtClean="0"/>
              <a:t>03/12/2018</a:t>
            </a:fld>
            <a:endParaRPr lang="fr-FR"/>
          </a:p>
        </p:txBody>
      </p:sp>
      <p:sp>
        <p:nvSpPr>
          <p:cNvPr id="5" name="Espace réservé du pied de page 4">
            <a:extLst>
              <a:ext uri="{FF2B5EF4-FFF2-40B4-BE49-F238E27FC236}">
                <a16:creationId xmlns:a16="http://schemas.microsoft.com/office/drawing/2014/main" xmlns="" id="{81A3EFD4-2704-4103-8BF7-42079254B6D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12394B46-78E6-489E-8584-D312EED308E4}"/>
              </a:ext>
            </a:extLst>
          </p:cNvPr>
          <p:cNvSpPr>
            <a:spLocks noGrp="1"/>
          </p:cNvSpPr>
          <p:nvPr>
            <p:ph type="sldNum" sz="quarter" idx="12"/>
          </p:nvPr>
        </p:nvSpPr>
        <p:spPr/>
        <p:txBody>
          <a:bodyPr/>
          <a:lstStyle/>
          <a:p>
            <a:fld id="{454E3331-8E6C-4242-8F18-471487CF84A6}" type="slidenum">
              <a:rPr lang="fr-FR" smtClean="0"/>
              <a:t>‹#›</a:t>
            </a:fld>
            <a:endParaRPr lang="fr-FR"/>
          </a:p>
        </p:txBody>
      </p:sp>
    </p:spTree>
    <p:extLst>
      <p:ext uri="{BB962C8B-B14F-4D97-AF65-F5344CB8AC3E}">
        <p14:creationId xmlns:p14="http://schemas.microsoft.com/office/powerpoint/2010/main" val="14757108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xmlns="" id="{32C68BAF-8DC6-4FD0-8486-88D278A174BA}"/>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xmlns="" id="{F7D53C14-6CC1-44A4-9D1D-FCFC0927831B}"/>
              </a:ext>
            </a:extLst>
          </p:cNvPr>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xmlns="" id="{13E39569-9DF3-4312-8CFA-04A3BC13C472}"/>
              </a:ext>
            </a:extLst>
          </p:cNvPr>
          <p:cNvSpPr>
            <a:spLocks noGrp="1"/>
          </p:cNvSpPr>
          <p:nvPr>
            <p:ph type="dt" sz="half" idx="10"/>
          </p:nvPr>
        </p:nvSpPr>
        <p:spPr/>
        <p:txBody>
          <a:bodyPr/>
          <a:lstStyle/>
          <a:p>
            <a:fld id="{FF6F6B08-1C17-4E0E-8547-61ABE8D1AB48}" type="datetimeFigureOut">
              <a:rPr lang="fr-FR" smtClean="0"/>
              <a:t>03/12/2018</a:t>
            </a:fld>
            <a:endParaRPr lang="fr-FR"/>
          </a:p>
        </p:txBody>
      </p:sp>
      <p:sp>
        <p:nvSpPr>
          <p:cNvPr id="5" name="Espace réservé du pied de page 4">
            <a:extLst>
              <a:ext uri="{FF2B5EF4-FFF2-40B4-BE49-F238E27FC236}">
                <a16:creationId xmlns:a16="http://schemas.microsoft.com/office/drawing/2014/main" xmlns="" id="{3E1AFF7E-E229-427E-A455-E3F9790CC77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6ABFD324-7E7E-4D62-9233-3B56FACA77BE}"/>
              </a:ext>
            </a:extLst>
          </p:cNvPr>
          <p:cNvSpPr>
            <a:spLocks noGrp="1"/>
          </p:cNvSpPr>
          <p:nvPr>
            <p:ph type="sldNum" sz="quarter" idx="12"/>
          </p:nvPr>
        </p:nvSpPr>
        <p:spPr/>
        <p:txBody>
          <a:bodyPr/>
          <a:lstStyle/>
          <a:p>
            <a:fld id="{454E3331-8E6C-4242-8F18-471487CF84A6}" type="slidenum">
              <a:rPr lang="fr-FR" smtClean="0"/>
              <a:t>‹#›</a:t>
            </a:fld>
            <a:endParaRPr lang="fr-FR"/>
          </a:p>
        </p:txBody>
      </p:sp>
    </p:spTree>
    <p:extLst>
      <p:ext uri="{BB962C8B-B14F-4D97-AF65-F5344CB8AC3E}">
        <p14:creationId xmlns:p14="http://schemas.microsoft.com/office/powerpoint/2010/main" val="28578724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A0E7EFD6-E47D-4D0D-B5D3-254386B5C273}"/>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xmlns="" id="{531E10AA-22FE-4529-81B3-EDB2EDC618EC}"/>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xmlns="" id="{6ADFFDF5-5C95-46E1-A9A3-B171C26A31A7}"/>
              </a:ext>
            </a:extLst>
          </p:cNvPr>
          <p:cNvSpPr>
            <a:spLocks noGrp="1"/>
          </p:cNvSpPr>
          <p:nvPr>
            <p:ph type="dt" sz="half" idx="10"/>
          </p:nvPr>
        </p:nvSpPr>
        <p:spPr/>
        <p:txBody>
          <a:bodyPr/>
          <a:lstStyle/>
          <a:p>
            <a:fld id="{FF6F6B08-1C17-4E0E-8547-61ABE8D1AB48}" type="datetimeFigureOut">
              <a:rPr lang="fr-FR" smtClean="0"/>
              <a:t>03/12/2018</a:t>
            </a:fld>
            <a:endParaRPr lang="fr-FR"/>
          </a:p>
        </p:txBody>
      </p:sp>
      <p:sp>
        <p:nvSpPr>
          <p:cNvPr id="5" name="Espace réservé du pied de page 4">
            <a:extLst>
              <a:ext uri="{FF2B5EF4-FFF2-40B4-BE49-F238E27FC236}">
                <a16:creationId xmlns:a16="http://schemas.microsoft.com/office/drawing/2014/main" xmlns="" id="{BC75AB2B-B703-46BD-A028-C4A184AF457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451448FA-F661-4D00-B099-D80C8BB15C48}"/>
              </a:ext>
            </a:extLst>
          </p:cNvPr>
          <p:cNvSpPr>
            <a:spLocks noGrp="1"/>
          </p:cNvSpPr>
          <p:nvPr>
            <p:ph type="sldNum" sz="quarter" idx="12"/>
          </p:nvPr>
        </p:nvSpPr>
        <p:spPr/>
        <p:txBody>
          <a:bodyPr/>
          <a:lstStyle/>
          <a:p>
            <a:fld id="{454E3331-8E6C-4242-8F18-471487CF84A6}" type="slidenum">
              <a:rPr lang="fr-FR" smtClean="0"/>
              <a:t>‹#›</a:t>
            </a:fld>
            <a:endParaRPr lang="fr-FR"/>
          </a:p>
        </p:txBody>
      </p:sp>
    </p:spTree>
    <p:extLst>
      <p:ext uri="{BB962C8B-B14F-4D97-AF65-F5344CB8AC3E}">
        <p14:creationId xmlns:p14="http://schemas.microsoft.com/office/powerpoint/2010/main" val="5130093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C7397726-916B-4974-99BA-6FDC11F7E41C}"/>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xmlns="" id="{578EBF67-F3B3-4D52-977A-E106736812B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a16="http://schemas.microsoft.com/office/drawing/2014/main" xmlns="" id="{8A5160C2-DFC7-4526-994C-ACD2DDF093D2}"/>
              </a:ext>
            </a:extLst>
          </p:cNvPr>
          <p:cNvSpPr>
            <a:spLocks noGrp="1"/>
          </p:cNvSpPr>
          <p:nvPr>
            <p:ph type="dt" sz="half" idx="10"/>
          </p:nvPr>
        </p:nvSpPr>
        <p:spPr/>
        <p:txBody>
          <a:bodyPr/>
          <a:lstStyle/>
          <a:p>
            <a:fld id="{FF6F6B08-1C17-4E0E-8547-61ABE8D1AB48}" type="datetimeFigureOut">
              <a:rPr lang="fr-FR" smtClean="0"/>
              <a:t>03/12/2018</a:t>
            </a:fld>
            <a:endParaRPr lang="fr-FR"/>
          </a:p>
        </p:txBody>
      </p:sp>
      <p:sp>
        <p:nvSpPr>
          <p:cNvPr id="5" name="Espace réservé du pied de page 4">
            <a:extLst>
              <a:ext uri="{FF2B5EF4-FFF2-40B4-BE49-F238E27FC236}">
                <a16:creationId xmlns:a16="http://schemas.microsoft.com/office/drawing/2014/main" xmlns="" id="{E8299DE8-933F-4360-B08A-A74D5E61644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F847B117-5C22-430F-969F-B551512665F0}"/>
              </a:ext>
            </a:extLst>
          </p:cNvPr>
          <p:cNvSpPr>
            <a:spLocks noGrp="1"/>
          </p:cNvSpPr>
          <p:nvPr>
            <p:ph type="sldNum" sz="quarter" idx="12"/>
          </p:nvPr>
        </p:nvSpPr>
        <p:spPr/>
        <p:txBody>
          <a:bodyPr/>
          <a:lstStyle/>
          <a:p>
            <a:fld id="{454E3331-8E6C-4242-8F18-471487CF84A6}" type="slidenum">
              <a:rPr lang="fr-FR" smtClean="0"/>
              <a:t>‹#›</a:t>
            </a:fld>
            <a:endParaRPr lang="fr-FR"/>
          </a:p>
        </p:txBody>
      </p:sp>
    </p:spTree>
    <p:extLst>
      <p:ext uri="{BB962C8B-B14F-4D97-AF65-F5344CB8AC3E}">
        <p14:creationId xmlns:p14="http://schemas.microsoft.com/office/powerpoint/2010/main" val="2353837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452313C9-506D-47EA-B619-DCE58A7E983C}"/>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xmlns="" id="{42FFC107-D763-42C6-A654-14AB4A88E7E1}"/>
              </a:ext>
            </a:extLst>
          </p:cNvPr>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xmlns="" id="{1B330E70-CC08-499B-81DC-D4DEC1E1AC5E}"/>
              </a:ext>
            </a:extLst>
          </p:cNvPr>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xmlns="" id="{5EE0C639-1FE8-43F6-A73C-5700F4AC8FE6}"/>
              </a:ext>
            </a:extLst>
          </p:cNvPr>
          <p:cNvSpPr>
            <a:spLocks noGrp="1"/>
          </p:cNvSpPr>
          <p:nvPr>
            <p:ph type="dt" sz="half" idx="10"/>
          </p:nvPr>
        </p:nvSpPr>
        <p:spPr/>
        <p:txBody>
          <a:bodyPr/>
          <a:lstStyle/>
          <a:p>
            <a:fld id="{FF6F6B08-1C17-4E0E-8547-61ABE8D1AB48}" type="datetimeFigureOut">
              <a:rPr lang="fr-FR" smtClean="0"/>
              <a:t>03/12/2018</a:t>
            </a:fld>
            <a:endParaRPr lang="fr-FR"/>
          </a:p>
        </p:txBody>
      </p:sp>
      <p:sp>
        <p:nvSpPr>
          <p:cNvPr id="6" name="Espace réservé du pied de page 5">
            <a:extLst>
              <a:ext uri="{FF2B5EF4-FFF2-40B4-BE49-F238E27FC236}">
                <a16:creationId xmlns:a16="http://schemas.microsoft.com/office/drawing/2014/main" xmlns="" id="{01752672-B511-493B-B93B-B1F622AFB737}"/>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xmlns="" id="{7BCDC79C-AA70-4DFF-9C15-CF6932DBE5E5}"/>
              </a:ext>
            </a:extLst>
          </p:cNvPr>
          <p:cNvSpPr>
            <a:spLocks noGrp="1"/>
          </p:cNvSpPr>
          <p:nvPr>
            <p:ph type="sldNum" sz="quarter" idx="12"/>
          </p:nvPr>
        </p:nvSpPr>
        <p:spPr/>
        <p:txBody>
          <a:bodyPr/>
          <a:lstStyle/>
          <a:p>
            <a:fld id="{454E3331-8E6C-4242-8F18-471487CF84A6}" type="slidenum">
              <a:rPr lang="fr-FR" smtClean="0"/>
              <a:t>‹#›</a:t>
            </a:fld>
            <a:endParaRPr lang="fr-FR"/>
          </a:p>
        </p:txBody>
      </p:sp>
    </p:spTree>
    <p:extLst>
      <p:ext uri="{BB962C8B-B14F-4D97-AF65-F5344CB8AC3E}">
        <p14:creationId xmlns:p14="http://schemas.microsoft.com/office/powerpoint/2010/main" val="2288208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5B53B6FB-EE65-435D-BEFF-D8A6EBE54B57}"/>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xmlns="" id="{DEFC9772-093E-472C-9AAF-850CB11995A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xmlns="" id="{9BFF5DE7-113D-400A-83E1-81A9F9CF2C78}"/>
              </a:ext>
            </a:extLst>
          </p:cNvPr>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xmlns="" id="{3C9CE85B-1D98-4C3D-909A-6D387902E78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xmlns="" id="{EDE60488-6BE7-4AE7-8259-0293CCBAB8A2}"/>
              </a:ext>
            </a:extLst>
          </p:cNvPr>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xmlns="" id="{57455A10-D6C5-4B1A-999B-C922355B0B46}"/>
              </a:ext>
            </a:extLst>
          </p:cNvPr>
          <p:cNvSpPr>
            <a:spLocks noGrp="1"/>
          </p:cNvSpPr>
          <p:nvPr>
            <p:ph type="dt" sz="half" idx="10"/>
          </p:nvPr>
        </p:nvSpPr>
        <p:spPr/>
        <p:txBody>
          <a:bodyPr/>
          <a:lstStyle/>
          <a:p>
            <a:fld id="{FF6F6B08-1C17-4E0E-8547-61ABE8D1AB48}" type="datetimeFigureOut">
              <a:rPr lang="fr-FR" smtClean="0"/>
              <a:t>03/12/2018</a:t>
            </a:fld>
            <a:endParaRPr lang="fr-FR"/>
          </a:p>
        </p:txBody>
      </p:sp>
      <p:sp>
        <p:nvSpPr>
          <p:cNvPr id="8" name="Espace réservé du pied de page 7">
            <a:extLst>
              <a:ext uri="{FF2B5EF4-FFF2-40B4-BE49-F238E27FC236}">
                <a16:creationId xmlns:a16="http://schemas.microsoft.com/office/drawing/2014/main" xmlns="" id="{86EF2926-DE64-4744-B65F-1D1D67F85C2D}"/>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xmlns="" id="{C1426894-853C-4A63-8264-D08A113B0534}"/>
              </a:ext>
            </a:extLst>
          </p:cNvPr>
          <p:cNvSpPr>
            <a:spLocks noGrp="1"/>
          </p:cNvSpPr>
          <p:nvPr>
            <p:ph type="sldNum" sz="quarter" idx="12"/>
          </p:nvPr>
        </p:nvSpPr>
        <p:spPr/>
        <p:txBody>
          <a:bodyPr/>
          <a:lstStyle/>
          <a:p>
            <a:fld id="{454E3331-8E6C-4242-8F18-471487CF84A6}" type="slidenum">
              <a:rPr lang="fr-FR" smtClean="0"/>
              <a:t>‹#›</a:t>
            </a:fld>
            <a:endParaRPr lang="fr-FR"/>
          </a:p>
        </p:txBody>
      </p:sp>
    </p:spTree>
    <p:extLst>
      <p:ext uri="{BB962C8B-B14F-4D97-AF65-F5344CB8AC3E}">
        <p14:creationId xmlns:p14="http://schemas.microsoft.com/office/powerpoint/2010/main" val="41444868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FA48052E-C61A-4C3D-9582-A6112ACB4133}"/>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xmlns="" id="{0490A65F-0E62-43A6-BA8B-FAD089269A11}"/>
              </a:ext>
            </a:extLst>
          </p:cNvPr>
          <p:cNvSpPr>
            <a:spLocks noGrp="1"/>
          </p:cNvSpPr>
          <p:nvPr>
            <p:ph type="dt" sz="half" idx="10"/>
          </p:nvPr>
        </p:nvSpPr>
        <p:spPr/>
        <p:txBody>
          <a:bodyPr/>
          <a:lstStyle/>
          <a:p>
            <a:fld id="{FF6F6B08-1C17-4E0E-8547-61ABE8D1AB48}" type="datetimeFigureOut">
              <a:rPr lang="fr-FR" smtClean="0"/>
              <a:t>03/12/2018</a:t>
            </a:fld>
            <a:endParaRPr lang="fr-FR"/>
          </a:p>
        </p:txBody>
      </p:sp>
      <p:sp>
        <p:nvSpPr>
          <p:cNvPr id="4" name="Espace réservé du pied de page 3">
            <a:extLst>
              <a:ext uri="{FF2B5EF4-FFF2-40B4-BE49-F238E27FC236}">
                <a16:creationId xmlns:a16="http://schemas.microsoft.com/office/drawing/2014/main" xmlns="" id="{158C64EC-11AC-487A-89A5-190695BCA72A}"/>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xmlns="" id="{45D7EFB6-55D7-4894-B71A-12AE52F8A7D0}"/>
              </a:ext>
            </a:extLst>
          </p:cNvPr>
          <p:cNvSpPr>
            <a:spLocks noGrp="1"/>
          </p:cNvSpPr>
          <p:nvPr>
            <p:ph type="sldNum" sz="quarter" idx="12"/>
          </p:nvPr>
        </p:nvSpPr>
        <p:spPr/>
        <p:txBody>
          <a:bodyPr/>
          <a:lstStyle/>
          <a:p>
            <a:fld id="{454E3331-8E6C-4242-8F18-471487CF84A6}" type="slidenum">
              <a:rPr lang="fr-FR" smtClean="0"/>
              <a:t>‹#›</a:t>
            </a:fld>
            <a:endParaRPr lang="fr-FR"/>
          </a:p>
        </p:txBody>
      </p:sp>
    </p:spTree>
    <p:extLst>
      <p:ext uri="{BB962C8B-B14F-4D97-AF65-F5344CB8AC3E}">
        <p14:creationId xmlns:p14="http://schemas.microsoft.com/office/powerpoint/2010/main" val="1879541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xmlns="" id="{F689A6ED-A30B-46D8-88DB-26A1C36E0888}"/>
              </a:ext>
            </a:extLst>
          </p:cNvPr>
          <p:cNvSpPr>
            <a:spLocks noGrp="1"/>
          </p:cNvSpPr>
          <p:nvPr>
            <p:ph type="dt" sz="half" idx="10"/>
          </p:nvPr>
        </p:nvSpPr>
        <p:spPr/>
        <p:txBody>
          <a:bodyPr/>
          <a:lstStyle/>
          <a:p>
            <a:fld id="{FF6F6B08-1C17-4E0E-8547-61ABE8D1AB48}" type="datetimeFigureOut">
              <a:rPr lang="fr-FR" smtClean="0"/>
              <a:t>03/12/2018</a:t>
            </a:fld>
            <a:endParaRPr lang="fr-FR"/>
          </a:p>
        </p:txBody>
      </p:sp>
      <p:sp>
        <p:nvSpPr>
          <p:cNvPr id="3" name="Espace réservé du pied de page 2">
            <a:extLst>
              <a:ext uri="{FF2B5EF4-FFF2-40B4-BE49-F238E27FC236}">
                <a16:creationId xmlns:a16="http://schemas.microsoft.com/office/drawing/2014/main" xmlns="" id="{34FB2B3A-45FF-41A2-B207-1DB12EFCFD4C}"/>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xmlns="" id="{5CFAA5BE-F4F0-463C-B218-F570F94D0752}"/>
              </a:ext>
            </a:extLst>
          </p:cNvPr>
          <p:cNvSpPr>
            <a:spLocks noGrp="1"/>
          </p:cNvSpPr>
          <p:nvPr>
            <p:ph type="sldNum" sz="quarter" idx="12"/>
          </p:nvPr>
        </p:nvSpPr>
        <p:spPr/>
        <p:txBody>
          <a:bodyPr/>
          <a:lstStyle/>
          <a:p>
            <a:fld id="{454E3331-8E6C-4242-8F18-471487CF84A6}" type="slidenum">
              <a:rPr lang="fr-FR" smtClean="0"/>
              <a:t>‹#›</a:t>
            </a:fld>
            <a:endParaRPr lang="fr-FR"/>
          </a:p>
        </p:txBody>
      </p:sp>
    </p:spTree>
    <p:extLst>
      <p:ext uri="{BB962C8B-B14F-4D97-AF65-F5344CB8AC3E}">
        <p14:creationId xmlns:p14="http://schemas.microsoft.com/office/powerpoint/2010/main" val="38640390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9B2E3FE5-3BBF-48A8-B66B-A7F2B8273D08}"/>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xmlns="" id="{DFC7A7CB-1F31-4911-B228-89AD1BF4F82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xmlns="" id="{9B498071-9E70-4C48-935F-436A4446BE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xmlns="" id="{D607820B-E1D4-4292-A03E-B366FCC099E3}"/>
              </a:ext>
            </a:extLst>
          </p:cNvPr>
          <p:cNvSpPr>
            <a:spLocks noGrp="1"/>
          </p:cNvSpPr>
          <p:nvPr>
            <p:ph type="dt" sz="half" idx="10"/>
          </p:nvPr>
        </p:nvSpPr>
        <p:spPr/>
        <p:txBody>
          <a:bodyPr/>
          <a:lstStyle/>
          <a:p>
            <a:fld id="{FF6F6B08-1C17-4E0E-8547-61ABE8D1AB48}" type="datetimeFigureOut">
              <a:rPr lang="fr-FR" smtClean="0"/>
              <a:t>03/12/2018</a:t>
            </a:fld>
            <a:endParaRPr lang="fr-FR"/>
          </a:p>
        </p:txBody>
      </p:sp>
      <p:sp>
        <p:nvSpPr>
          <p:cNvPr id="6" name="Espace réservé du pied de page 5">
            <a:extLst>
              <a:ext uri="{FF2B5EF4-FFF2-40B4-BE49-F238E27FC236}">
                <a16:creationId xmlns:a16="http://schemas.microsoft.com/office/drawing/2014/main" xmlns="" id="{97131C1A-AF76-4BB9-BBE9-C986A418212F}"/>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xmlns="" id="{87AAF6B0-B120-4FD1-9C8B-EB04A5FC3D1B}"/>
              </a:ext>
            </a:extLst>
          </p:cNvPr>
          <p:cNvSpPr>
            <a:spLocks noGrp="1"/>
          </p:cNvSpPr>
          <p:nvPr>
            <p:ph type="sldNum" sz="quarter" idx="12"/>
          </p:nvPr>
        </p:nvSpPr>
        <p:spPr/>
        <p:txBody>
          <a:bodyPr/>
          <a:lstStyle/>
          <a:p>
            <a:fld id="{454E3331-8E6C-4242-8F18-471487CF84A6}" type="slidenum">
              <a:rPr lang="fr-FR" smtClean="0"/>
              <a:t>‹#›</a:t>
            </a:fld>
            <a:endParaRPr lang="fr-FR"/>
          </a:p>
        </p:txBody>
      </p:sp>
    </p:spTree>
    <p:extLst>
      <p:ext uri="{BB962C8B-B14F-4D97-AF65-F5344CB8AC3E}">
        <p14:creationId xmlns:p14="http://schemas.microsoft.com/office/powerpoint/2010/main" val="12778826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1806A5D9-9C52-4927-A187-B78EB221DDBC}"/>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xmlns="" id="{7E2FBE2F-24C3-4805-9428-3D5D95CF9B2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xmlns="" id="{C101E34F-D736-4D3E-9246-B4C6575519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xmlns="" id="{4CC859BF-787B-4A85-96D3-4F5FCA9E66E3}"/>
              </a:ext>
            </a:extLst>
          </p:cNvPr>
          <p:cNvSpPr>
            <a:spLocks noGrp="1"/>
          </p:cNvSpPr>
          <p:nvPr>
            <p:ph type="dt" sz="half" idx="10"/>
          </p:nvPr>
        </p:nvSpPr>
        <p:spPr/>
        <p:txBody>
          <a:bodyPr/>
          <a:lstStyle/>
          <a:p>
            <a:fld id="{FF6F6B08-1C17-4E0E-8547-61ABE8D1AB48}" type="datetimeFigureOut">
              <a:rPr lang="fr-FR" smtClean="0"/>
              <a:t>03/12/2018</a:t>
            </a:fld>
            <a:endParaRPr lang="fr-FR"/>
          </a:p>
        </p:txBody>
      </p:sp>
      <p:sp>
        <p:nvSpPr>
          <p:cNvPr id="6" name="Espace réservé du pied de page 5">
            <a:extLst>
              <a:ext uri="{FF2B5EF4-FFF2-40B4-BE49-F238E27FC236}">
                <a16:creationId xmlns:a16="http://schemas.microsoft.com/office/drawing/2014/main" xmlns="" id="{C75C99D0-6F9A-4DE7-8819-9E9066C86859}"/>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xmlns="" id="{DC91565F-0C16-4036-8A82-D7D7BC2134D7}"/>
              </a:ext>
            </a:extLst>
          </p:cNvPr>
          <p:cNvSpPr>
            <a:spLocks noGrp="1"/>
          </p:cNvSpPr>
          <p:nvPr>
            <p:ph type="sldNum" sz="quarter" idx="12"/>
          </p:nvPr>
        </p:nvSpPr>
        <p:spPr/>
        <p:txBody>
          <a:bodyPr/>
          <a:lstStyle/>
          <a:p>
            <a:fld id="{454E3331-8E6C-4242-8F18-471487CF84A6}" type="slidenum">
              <a:rPr lang="fr-FR" smtClean="0"/>
              <a:t>‹#›</a:t>
            </a:fld>
            <a:endParaRPr lang="fr-FR"/>
          </a:p>
        </p:txBody>
      </p:sp>
    </p:spTree>
    <p:extLst>
      <p:ext uri="{BB962C8B-B14F-4D97-AF65-F5344CB8AC3E}">
        <p14:creationId xmlns:p14="http://schemas.microsoft.com/office/powerpoint/2010/main" val="42545891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xmlns="" id="{0FA15025-4902-43F9-8DA9-EBC9B4EEB79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xmlns="" id="{F23F3BD4-B53A-4BD9-8E98-F1099F8B45F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xmlns="" id="{10CC64F8-C8DE-47E8-A0FA-0214EF90DA4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6F6B08-1C17-4E0E-8547-61ABE8D1AB48}" type="datetimeFigureOut">
              <a:rPr lang="fr-FR" smtClean="0"/>
              <a:t>03/12/2018</a:t>
            </a:fld>
            <a:endParaRPr lang="fr-FR"/>
          </a:p>
        </p:txBody>
      </p:sp>
      <p:sp>
        <p:nvSpPr>
          <p:cNvPr id="5" name="Espace réservé du pied de page 4">
            <a:extLst>
              <a:ext uri="{FF2B5EF4-FFF2-40B4-BE49-F238E27FC236}">
                <a16:creationId xmlns:a16="http://schemas.microsoft.com/office/drawing/2014/main" xmlns="" id="{29FF7D00-2FA1-4D70-875E-D36CB96CE93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xmlns="" id="{B92E1F81-019C-4D80-8804-058E1B7AE39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4E3331-8E6C-4242-8F18-471487CF84A6}" type="slidenum">
              <a:rPr lang="fr-FR" smtClean="0"/>
              <a:t>‹#›</a:t>
            </a:fld>
            <a:endParaRPr lang="fr-FR"/>
          </a:p>
        </p:txBody>
      </p:sp>
    </p:spTree>
    <p:extLst>
      <p:ext uri="{BB962C8B-B14F-4D97-AF65-F5344CB8AC3E}">
        <p14:creationId xmlns:p14="http://schemas.microsoft.com/office/powerpoint/2010/main" val="39934010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jpg"/><Relationship Id="rId7" Type="http://schemas.openxmlformats.org/officeDocument/2006/relationships/image" Target="../media/image12.jpg"/><Relationship Id="rId2" Type="http://schemas.openxmlformats.org/officeDocument/2006/relationships/image" Target="../media/image7.jpg"/><Relationship Id="rId1" Type="http://schemas.openxmlformats.org/officeDocument/2006/relationships/slideLayout" Target="../slideLayouts/slideLayout2.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s>
</file>

<file path=ppt/slides/_rels/slide14.xml.rels><?xml version="1.0" encoding="UTF-8" standalone="yes"?>
<Relationships xmlns="http://schemas.openxmlformats.org/package/2006/relationships"><Relationship Id="rId3" Type="http://schemas.openxmlformats.org/officeDocument/2006/relationships/hyperlink" Target="http://www.observatoire.fatoafrique.org/" TargetMode="External"/><Relationship Id="rId2" Type="http://schemas.openxmlformats.org/officeDocument/2006/relationships/hyperlink" Target="mailto:observatoire@fatoafrique.org"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4C04B00E-733D-4B99-A56A-0CBD130209AB}"/>
              </a:ext>
            </a:extLst>
          </p:cNvPr>
          <p:cNvSpPr>
            <a:spLocks noGrp="1"/>
          </p:cNvSpPr>
          <p:nvPr>
            <p:ph type="ctrTitle"/>
          </p:nvPr>
        </p:nvSpPr>
        <p:spPr>
          <a:xfrm>
            <a:off x="328265" y="1236254"/>
            <a:ext cx="11328991" cy="4385491"/>
          </a:xfrm>
          <a:ln w="57150">
            <a:noFill/>
          </a:ln>
        </p:spPr>
        <p:txBody>
          <a:bodyPr>
            <a:normAutofit fontScale="90000"/>
          </a:bodyPr>
          <a:lstStyle/>
          <a:p>
            <a:r>
              <a:rPr lang="fr-FR" b="1" dirty="0">
                <a:solidFill>
                  <a:srgbClr val="0070C0"/>
                </a:solidFill>
                <a:effectLst>
                  <a:outerShdw blurRad="38100" dist="38100" dir="2700000" algn="tl">
                    <a:srgbClr val="000000">
                      <a:alpha val="43137"/>
                    </a:srgbClr>
                  </a:outerShdw>
                </a:effectLst>
                <a:latin typeface="Arial Black" panose="020B0A04020102020204" pitchFamily="34" charset="0"/>
                <a:cs typeface="Aharoni" panose="02010803020104030203" pitchFamily="2" charset="-79"/>
              </a:rPr>
              <a:t>OBSERVATOIRE</a:t>
            </a:r>
            <a:r>
              <a:rPr lang="fr-FR" b="1" dirty="0">
                <a:effectLst>
                  <a:outerShdw blurRad="38100" dist="38100" dir="2700000" algn="tl">
                    <a:srgbClr val="000000">
                      <a:alpha val="43137"/>
                    </a:srgbClr>
                  </a:outerShdw>
                </a:effectLst>
                <a:latin typeface="Arial Black" panose="020B0A04020102020204" pitchFamily="34" charset="0"/>
                <a:cs typeface="Aharoni" panose="02010803020104030203" pitchFamily="2" charset="-79"/>
              </a:rPr>
              <a:t> </a:t>
            </a:r>
            <a:br>
              <a:rPr lang="fr-FR" b="1" dirty="0">
                <a:effectLst>
                  <a:outerShdw blurRad="38100" dist="38100" dir="2700000" algn="tl">
                    <a:srgbClr val="000000">
                      <a:alpha val="43137"/>
                    </a:srgbClr>
                  </a:outerShdw>
                </a:effectLst>
                <a:latin typeface="Arial Black" panose="020B0A04020102020204" pitchFamily="34" charset="0"/>
                <a:cs typeface="Aharoni" panose="02010803020104030203" pitchFamily="2" charset="-79"/>
              </a:rPr>
            </a:br>
            <a:r>
              <a:rPr lang="fr-FR" b="1" dirty="0">
                <a:effectLst>
                  <a:outerShdw blurRad="38100" dist="38100" dir="2700000" algn="tl">
                    <a:srgbClr val="000000">
                      <a:alpha val="43137"/>
                    </a:srgbClr>
                  </a:outerShdw>
                </a:effectLst>
                <a:latin typeface="Arial Black" panose="020B0A04020102020204" pitchFamily="34" charset="0"/>
                <a:cs typeface="Aharoni" panose="02010803020104030203" pitchFamily="2" charset="-79"/>
              </a:rPr>
              <a:t>DES </a:t>
            </a:r>
            <a:br>
              <a:rPr lang="fr-FR" b="1" dirty="0">
                <a:effectLst>
                  <a:outerShdw blurRad="38100" dist="38100" dir="2700000" algn="tl">
                    <a:srgbClr val="000000">
                      <a:alpha val="43137"/>
                    </a:srgbClr>
                  </a:outerShdw>
                </a:effectLst>
                <a:latin typeface="Arial Black" panose="020B0A04020102020204" pitchFamily="34" charset="0"/>
                <a:cs typeface="Aharoni" panose="02010803020104030203" pitchFamily="2" charset="-79"/>
              </a:rPr>
            </a:br>
            <a:r>
              <a:rPr lang="fr-FR" b="1" dirty="0">
                <a:solidFill>
                  <a:srgbClr val="0070C0"/>
                </a:solidFill>
                <a:effectLst>
                  <a:outerShdw blurRad="38100" dist="38100" dir="2700000" algn="tl">
                    <a:srgbClr val="000000">
                      <a:alpha val="43137"/>
                    </a:srgbClr>
                  </a:outerShdw>
                </a:effectLst>
                <a:latin typeface="Arial Black" panose="020B0A04020102020204" pitchFamily="34" charset="0"/>
                <a:cs typeface="Aharoni" panose="02010803020104030203" pitchFamily="2" charset="-79"/>
              </a:rPr>
              <a:t>BONNES PRATIQUES</a:t>
            </a:r>
            <a:r>
              <a:rPr lang="fr-FR" b="1" dirty="0">
                <a:effectLst>
                  <a:outerShdw blurRad="38100" dist="38100" dir="2700000" algn="tl">
                    <a:srgbClr val="000000">
                      <a:alpha val="43137"/>
                    </a:srgbClr>
                  </a:outerShdw>
                </a:effectLst>
                <a:latin typeface="Arial Black" panose="020B0A04020102020204" pitchFamily="34" charset="0"/>
                <a:cs typeface="Aharoni" panose="02010803020104030203" pitchFamily="2" charset="-79"/>
              </a:rPr>
              <a:t> </a:t>
            </a:r>
            <a:br>
              <a:rPr lang="fr-FR" b="1" dirty="0">
                <a:effectLst>
                  <a:outerShdw blurRad="38100" dist="38100" dir="2700000" algn="tl">
                    <a:srgbClr val="000000">
                      <a:alpha val="43137"/>
                    </a:srgbClr>
                  </a:outerShdw>
                </a:effectLst>
                <a:latin typeface="Arial Black" panose="020B0A04020102020204" pitchFamily="34" charset="0"/>
                <a:cs typeface="Aharoni" panose="02010803020104030203" pitchFamily="2" charset="-79"/>
              </a:rPr>
            </a:br>
            <a:r>
              <a:rPr lang="fr-FR" b="1" dirty="0">
                <a:effectLst>
                  <a:outerShdw blurRad="38100" dist="38100" dir="2700000" algn="tl">
                    <a:srgbClr val="000000">
                      <a:alpha val="43137"/>
                    </a:srgbClr>
                  </a:outerShdw>
                </a:effectLst>
                <a:latin typeface="Arial Black" panose="020B0A04020102020204" pitchFamily="34" charset="0"/>
                <a:cs typeface="Aharoni" panose="02010803020104030203" pitchFamily="2" charset="-79"/>
              </a:rPr>
              <a:t>EN </a:t>
            </a:r>
            <a:br>
              <a:rPr lang="fr-FR" b="1" dirty="0">
                <a:effectLst>
                  <a:outerShdw blurRad="38100" dist="38100" dir="2700000" algn="tl">
                    <a:srgbClr val="000000">
                      <a:alpha val="43137"/>
                    </a:srgbClr>
                  </a:outerShdw>
                </a:effectLst>
                <a:latin typeface="Arial Black" panose="020B0A04020102020204" pitchFamily="34" charset="0"/>
                <a:cs typeface="Aharoni" panose="02010803020104030203" pitchFamily="2" charset="-79"/>
              </a:rPr>
            </a:br>
            <a:r>
              <a:rPr lang="fr-FR" b="1" dirty="0">
                <a:solidFill>
                  <a:srgbClr val="0070C0"/>
                </a:solidFill>
                <a:effectLst>
                  <a:outerShdw blurRad="38100" dist="38100" dir="2700000" algn="tl">
                    <a:srgbClr val="000000">
                      <a:alpha val="43137"/>
                    </a:srgbClr>
                  </a:outerShdw>
                </a:effectLst>
                <a:latin typeface="Arial Black" panose="020B0A04020102020204" pitchFamily="34" charset="0"/>
                <a:cs typeface="Aharoni" panose="02010803020104030203" pitchFamily="2" charset="-79"/>
              </a:rPr>
              <a:t>READAPTATION </a:t>
            </a:r>
            <a:r>
              <a:rPr lang="fr-FR" b="1" dirty="0">
                <a:effectLst>
                  <a:outerShdw blurRad="38100" dist="38100" dir="2700000" algn="tl">
                    <a:srgbClr val="000000">
                      <a:alpha val="43137"/>
                    </a:srgbClr>
                  </a:outerShdw>
                </a:effectLst>
                <a:latin typeface="Arial Black" panose="020B0A04020102020204" pitchFamily="34" charset="0"/>
                <a:cs typeface="Aharoni" panose="02010803020104030203" pitchFamily="2" charset="-79"/>
              </a:rPr>
              <a:t>EN </a:t>
            </a:r>
            <a:r>
              <a:rPr lang="fr-FR" b="1" dirty="0">
                <a:solidFill>
                  <a:srgbClr val="0070C0"/>
                </a:solidFill>
                <a:effectLst>
                  <a:outerShdw blurRad="38100" dist="38100" dir="2700000" algn="tl">
                    <a:srgbClr val="000000">
                      <a:alpha val="43137"/>
                    </a:srgbClr>
                  </a:outerShdw>
                </a:effectLst>
                <a:latin typeface="Arial Black" panose="020B0A04020102020204" pitchFamily="34" charset="0"/>
                <a:cs typeface="Aharoni" panose="02010803020104030203" pitchFamily="2" charset="-79"/>
              </a:rPr>
              <a:t>AFRIQUE</a:t>
            </a:r>
          </a:p>
        </p:txBody>
      </p:sp>
      <p:sp>
        <p:nvSpPr>
          <p:cNvPr id="3" name="Sous-titre 2">
            <a:extLst>
              <a:ext uri="{FF2B5EF4-FFF2-40B4-BE49-F238E27FC236}">
                <a16:creationId xmlns:a16="http://schemas.microsoft.com/office/drawing/2014/main" xmlns="" id="{73347598-29F9-48F1-961F-FC4241AF3DF0}"/>
              </a:ext>
            </a:extLst>
          </p:cNvPr>
          <p:cNvSpPr>
            <a:spLocks noGrp="1"/>
          </p:cNvSpPr>
          <p:nvPr>
            <p:ph type="subTitle" idx="1"/>
          </p:nvPr>
        </p:nvSpPr>
        <p:spPr>
          <a:xfrm>
            <a:off x="6096000" y="6045942"/>
            <a:ext cx="5786285" cy="498907"/>
          </a:xfrm>
        </p:spPr>
        <p:txBody>
          <a:bodyPr>
            <a:normAutofit/>
          </a:bodyPr>
          <a:lstStyle/>
          <a:p>
            <a:r>
              <a:rPr lang="fr-FR" sz="2800" b="1" dirty="0"/>
              <a:t>Anarème KPANDRESSI, Coordinateur</a:t>
            </a:r>
          </a:p>
        </p:txBody>
      </p:sp>
      <p:pic>
        <p:nvPicPr>
          <p:cNvPr id="5" name="Picture 2">
            <a:extLst>
              <a:ext uri="{FF2B5EF4-FFF2-40B4-BE49-F238E27FC236}">
                <a16:creationId xmlns:a16="http://schemas.microsoft.com/office/drawing/2014/main" xmlns="" id="{FF2635C7-F317-4D1E-8C81-C12400C7414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4744" y="444308"/>
            <a:ext cx="1688442" cy="15838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38342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12E712B2-ADA1-48EE-92BC-3A19196DEBCA}"/>
              </a:ext>
            </a:extLst>
          </p:cNvPr>
          <p:cNvSpPr>
            <a:spLocks noGrp="1"/>
          </p:cNvSpPr>
          <p:nvPr>
            <p:ph type="title"/>
          </p:nvPr>
        </p:nvSpPr>
        <p:spPr/>
        <p:txBody>
          <a:bodyPr>
            <a:normAutofit/>
          </a:bodyPr>
          <a:lstStyle/>
          <a:p>
            <a:pPr algn="ctr"/>
            <a:r>
              <a:rPr lang="fr-FR" sz="6000" b="1" dirty="0">
                <a:solidFill>
                  <a:srgbClr val="C00000"/>
                </a:solidFill>
                <a:effectLst>
                  <a:outerShdw blurRad="38100" dist="38100" dir="2700000" algn="tl">
                    <a:srgbClr val="000000">
                      <a:alpha val="43137"/>
                    </a:srgbClr>
                  </a:outerShdw>
                </a:effectLst>
                <a:latin typeface="Arial Black" panose="020B0A04020102020204" pitchFamily="34" charset="0"/>
              </a:rPr>
              <a:t>Moyens de Diffusion</a:t>
            </a:r>
          </a:p>
        </p:txBody>
      </p:sp>
      <p:sp>
        <p:nvSpPr>
          <p:cNvPr id="3" name="Espace réservé du contenu 2">
            <a:extLst>
              <a:ext uri="{FF2B5EF4-FFF2-40B4-BE49-F238E27FC236}">
                <a16:creationId xmlns:a16="http://schemas.microsoft.com/office/drawing/2014/main" xmlns="" id="{68D5A8AA-9929-4E02-AC88-1595E8EF475F}"/>
              </a:ext>
            </a:extLst>
          </p:cNvPr>
          <p:cNvSpPr>
            <a:spLocks noGrp="1"/>
          </p:cNvSpPr>
          <p:nvPr>
            <p:ph idx="1"/>
          </p:nvPr>
        </p:nvSpPr>
        <p:spPr/>
        <p:txBody>
          <a:bodyPr/>
          <a:lstStyle/>
          <a:p>
            <a:r>
              <a:rPr lang="fr-FR" b="1" dirty="0">
                <a:solidFill>
                  <a:srgbClr val="0070C0"/>
                </a:solidFill>
              </a:rPr>
              <a:t>Site internet de l’Observatoire (directement ou indirectement par le site de la FATO)</a:t>
            </a:r>
          </a:p>
          <a:p>
            <a:endParaRPr lang="fr-FR" b="1" dirty="0">
              <a:solidFill>
                <a:srgbClr val="0070C0"/>
              </a:solidFill>
            </a:endParaRPr>
          </a:p>
          <a:p>
            <a:r>
              <a:rPr lang="fr-FR" b="1" dirty="0"/>
              <a:t>Journal FATO Info</a:t>
            </a:r>
          </a:p>
          <a:p>
            <a:endParaRPr lang="fr-FR" b="1" dirty="0"/>
          </a:p>
          <a:p>
            <a:r>
              <a:rPr lang="fr-FR" b="1" dirty="0">
                <a:solidFill>
                  <a:srgbClr val="0070C0"/>
                </a:solidFill>
              </a:rPr>
              <a:t>Congrès internationaux</a:t>
            </a:r>
          </a:p>
          <a:p>
            <a:pPr marL="0" indent="0">
              <a:buNone/>
            </a:pPr>
            <a:endParaRPr lang="fr-FR" b="1" dirty="0">
              <a:solidFill>
                <a:srgbClr val="0070C0"/>
              </a:solidFill>
            </a:endParaRPr>
          </a:p>
          <a:p>
            <a:r>
              <a:rPr lang="fr-FR" b="1" dirty="0"/>
              <a:t>Rassemblements nationaux relatifs au handicap</a:t>
            </a:r>
          </a:p>
          <a:p>
            <a:endParaRPr lang="fr-FR" b="1" dirty="0"/>
          </a:p>
          <a:p>
            <a:endParaRPr lang="fr-FR" b="1" dirty="0"/>
          </a:p>
          <a:p>
            <a:endParaRPr lang="fr-FR" b="1" dirty="0"/>
          </a:p>
          <a:p>
            <a:endParaRPr lang="fr-FR" b="1" dirty="0"/>
          </a:p>
        </p:txBody>
      </p:sp>
    </p:spTree>
    <p:extLst>
      <p:ext uri="{BB962C8B-B14F-4D97-AF65-F5344CB8AC3E}">
        <p14:creationId xmlns:p14="http://schemas.microsoft.com/office/powerpoint/2010/main" val="38404399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2CC18944-FF65-4412-9B91-25519F124D42}"/>
              </a:ext>
            </a:extLst>
          </p:cNvPr>
          <p:cNvSpPr>
            <a:spLocks noGrp="1"/>
          </p:cNvSpPr>
          <p:nvPr>
            <p:ph type="title"/>
          </p:nvPr>
        </p:nvSpPr>
        <p:spPr/>
        <p:txBody>
          <a:bodyPr>
            <a:normAutofit/>
          </a:bodyPr>
          <a:lstStyle/>
          <a:p>
            <a:pPr algn="ctr"/>
            <a:r>
              <a:rPr lang="fr-FR" sz="7200" b="1" dirty="0">
                <a:solidFill>
                  <a:srgbClr val="C00000"/>
                </a:solidFill>
                <a:effectLst>
                  <a:outerShdw blurRad="38100" dist="38100" dir="2700000" algn="tl">
                    <a:srgbClr val="000000">
                      <a:alpha val="43137"/>
                    </a:srgbClr>
                  </a:outerShdw>
                </a:effectLst>
                <a:latin typeface="Arial Black" panose="020B0A04020102020204" pitchFamily="34" charset="0"/>
              </a:rPr>
              <a:t>Défis</a:t>
            </a:r>
          </a:p>
        </p:txBody>
      </p:sp>
      <p:sp>
        <p:nvSpPr>
          <p:cNvPr id="3" name="Espace réservé du contenu 2">
            <a:extLst>
              <a:ext uri="{FF2B5EF4-FFF2-40B4-BE49-F238E27FC236}">
                <a16:creationId xmlns:a16="http://schemas.microsoft.com/office/drawing/2014/main" xmlns="" id="{D2B537C7-ED2A-4946-B775-C383730B7997}"/>
              </a:ext>
            </a:extLst>
          </p:cNvPr>
          <p:cNvSpPr>
            <a:spLocks noGrp="1"/>
          </p:cNvSpPr>
          <p:nvPr>
            <p:ph idx="1"/>
          </p:nvPr>
        </p:nvSpPr>
        <p:spPr/>
        <p:txBody>
          <a:bodyPr/>
          <a:lstStyle/>
          <a:p>
            <a:r>
              <a:rPr lang="fr-FR" b="1" dirty="0"/>
              <a:t>Communication autour de l’Observatoire</a:t>
            </a:r>
          </a:p>
          <a:p>
            <a:r>
              <a:rPr lang="fr-FR" b="1" dirty="0">
                <a:solidFill>
                  <a:srgbClr val="0070C0"/>
                </a:solidFill>
              </a:rPr>
              <a:t>Nombre de points focaux / représentations nationales</a:t>
            </a:r>
          </a:p>
          <a:p>
            <a:r>
              <a:rPr lang="fr-FR" b="1" dirty="0"/>
              <a:t>Moyens de réunion (internet pas toujours accessible partout)</a:t>
            </a:r>
          </a:p>
          <a:p>
            <a:r>
              <a:rPr lang="fr-FR" b="1" dirty="0">
                <a:solidFill>
                  <a:srgbClr val="0070C0"/>
                </a:solidFill>
              </a:rPr>
              <a:t>Difficultés de faire une réunion en ligne de tous à la fois</a:t>
            </a:r>
          </a:p>
          <a:p>
            <a:r>
              <a:rPr lang="fr-FR" b="1" dirty="0"/>
              <a:t>Difficultés locales</a:t>
            </a:r>
          </a:p>
          <a:p>
            <a:r>
              <a:rPr lang="fr-FR" b="1" dirty="0">
                <a:solidFill>
                  <a:srgbClr val="0070C0"/>
                </a:solidFill>
              </a:rPr>
              <a:t>Difficultés d’accès aux informations dans les pays</a:t>
            </a:r>
          </a:p>
          <a:p>
            <a:endParaRPr lang="fr-FR" b="1" dirty="0"/>
          </a:p>
        </p:txBody>
      </p:sp>
    </p:spTree>
    <p:extLst>
      <p:ext uri="{BB962C8B-B14F-4D97-AF65-F5344CB8AC3E}">
        <p14:creationId xmlns:p14="http://schemas.microsoft.com/office/powerpoint/2010/main" val="19755068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32975DBC-FD76-4ADF-AE6E-74FA8C3889FB}"/>
              </a:ext>
            </a:extLst>
          </p:cNvPr>
          <p:cNvSpPr>
            <a:spLocks noGrp="1"/>
          </p:cNvSpPr>
          <p:nvPr>
            <p:ph type="title"/>
          </p:nvPr>
        </p:nvSpPr>
        <p:spPr/>
        <p:txBody>
          <a:bodyPr>
            <a:normAutofit/>
          </a:bodyPr>
          <a:lstStyle/>
          <a:p>
            <a:pPr algn="ctr"/>
            <a:r>
              <a:rPr lang="fr-FR" sz="6600" b="1" dirty="0">
                <a:solidFill>
                  <a:srgbClr val="C00000"/>
                </a:solidFill>
                <a:effectLst>
                  <a:outerShdw blurRad="38100" dist="38100" dir="2700000" algn="tl">
                    <a:srgbClr val="000000">
                      <a:alpha val="43137"/>
                    </a:srgbClr>
                  </a:outerShdw>
                </a:effectLst>
                <a:latin typeface="Arial Black" panose="020B0A04020102020204" pitchFamily="34" charset="0"/>
              </a:rPr>
              <a:t>Constat général</a:t>
            </a:r>
          </a:p>
        </p:txBody>
      </p:sp>
      <p:sp>
        <p:nvSpPr>
          <p:cNvPr id="3" name="Espace réservé du contenu 2">
            <a:extLst>
              <a:ext uri="{FF2B5EF4-FFF2-40B4-BE49-F238E27FC236}">
                <a16:creationId xmlns:a16="http://schemas.microsoft.com/office/drawing/2014/main" xmlns="" id="{68043A78-D1BE-45BD-BBCE-D7E0865871BD}"/>
              </a:ext>
            </a:extLst>
          </p:cNvPr>
          <p:cNvSpPr>
            <a:spLocks noGrp="1"/>
          </p:cNvSpPr>
          <p:nvPr>
            <p:ph idx="1"/>
          </p:nvPr>
        </p:nvSpPr>
        <p:spPr/>
        <p:txBody>
          <a:bodyPr>
            <a:normAutofit lnSpcReduction="10000"/>
          </a:bodyPr>
          <a:lstStyle/>
          <a:p>
            <a:pPr marL="0" indent="0" algn="ctr">
              <a:buNone/>
            </a:pPr>
            <a:endParaRPr lang="fr-FR" dirty="0"/>
          </a:p>
          <a:p>
            <a:pPr marL="0" indent="0" algn="ctr">
              <a:buNone/>
            </a:pPr>
            <a:endParaRPr lang="fr-FR" dirty="0"/>
          </a:p>
          <a:p>
            <a:pPr marL="0" indent="0" algn="ctr">
              <a:buNone/>
            </a:pPr>
            <a:r>
              <a:rPr lang="fr-FR" sz="3200" b="1" dirty="0">
                <a:solidFill>
                  <a:srgbClr val="0070C0"/>
                </a:solidFill>
              </a:rPr>
              <a:t>Il y a encore du travail à faire par rapport aux lois et aux politiques en faveur de la protection des personnes en situation de handicap et de l’amélioration de l’accès à leurs droits</a:t>
            </a:r>
          </a:p>
          <a:p>
            <a:pPr marL="0" indent="0" algn="ctr">
              <a:buNone/>
            </a:pPr>
            <a:endParaRPr lang="fr-FR" sz="3200" dirty="0"/>
          </a:p>
          <a:p>
            <a:pPr marL="0" indent="0" algn="ctr">
              <a:buNone/>
            </a:pPr>
            <a:endParaRPr lang="fr-FR" dirty="0"/>
          </a:p>
          <a:p>
            <a:pPr marL="0" indent="0" algn="ctr">
              <a:buNone/>
            </a:pPr>
            <a:r>
              <a:rPr lang="fr-FR" sz="3600" b="1" dirty="0"/>
              <a:t>Et nous tous ici, pouvons faire quelque chose….</a:t>
            </a:r>
          </a:p>
        </p:txBody>
      </p:sp>
    </p:spTree>
    <p:extLst>
      <p:ext uri="{BB962C8B-B14F-4D97-AF65-F5344CB8AC3E}">
        <p14:creationId xmlns:p14="http://schemas.microsoft.com/office/powerpoint/2010/main" val="179834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1000"/>
                                        <p:tgtEl>
                                          <p:spTgt spid="3">
                                            <p:txEl>
                                              <p:pRg st="5" end="5"/>
                                            </p:txEl>
                                          </p:spTgt>
                                        </p:tgtEl>
                                      </p:cBhvr>
                                    </p:animEffect>
                                    <p:anim calcmode="lin" valueType="num">
                                      <p:cBhvr>
                                        <p:cTn id="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E88F7C68-FE9C-40F2-B33E-31C07F14A5C2}"/>
              </a:ext>
            </a:extLst>
          </p:cNvPr>
          <p:cNvSpPr>
            <a:spLocks noGrp="1"/>
          </p:cNvSpPr>
          <p:nvPr>
            <p:ph type="title"/>
          </p:nvPr>
        </p:nvSpPr>
        <p:spPr>
          <a:xfrm>
            <a:off x="294968" y="365125"/>
            <a:ext cx="11665974" cy="1325563"/>
          </a:xfrm>
        </p:spPr>
        <p:txBody>
          <a:bodyPr/>
          <a:lstStyle/>
          <a:p>
            <a:pPr algn="ctr"/>
            <a:r>
              <a:rPr lang="fr-FR" b="1" dirty="0">
                <a:solidFill>
                  <a:srgbClr val="C00000"/>
                </a:solidFill>
                <a:effectLst>
                  <a:outerShdw blurRad="38100" dist="38100" dir="2700000" algn="tl">
                    <a:srgbClr val="000000">
                      <a:alpha val="43137"/>
                    </a:srgbClr>
                  </a:outerShdw>
                </a:effectLst>
                <a:latin typeface="Arial Black" panose="020B0A04020102020204" pitchFamily="34" charset="0"/>
              </a:rPr>
              <a:t>Devenons tous des points focaux….</a:t>
            </a:r>
          </a:p>
        </p:txBody>
      </p:sp>
      <p:pic>
        <p:nvPicPr>
          <p:cNvPr id="5" name="Espace réservé du contenu 4">
            <a:extLst>
              <a:ext uri="{FF2B5EF4-FFF2-40B4-BE49-F238E27FC236}">
                <a16:creationId xmlns:a16="http://schemas.microsoft.com/office/drawing/2014/main" xmlns="" id="{7CFF088A-2EAA-4067-8740-BE8ACF79AE2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27368" y="1600109"/>
            <a:ext cx="2885257" cy="2163943"/>
          </a:xfrm>
        </p:spPr>
      </p:pic>
      <p:pic>
        <p:nvPicPr>
          <p:cNvPr id="7" name="Image 6">
            <a:extLst>
              <a:ext uri="{FF2B5EF4-FFF2-40B4-BE49-F238E27FC236}">
                <a16:creationId xmlns:a16="http://schemas.microsoft.com/office/drawing/2014/main" xmlns="" id="{2BB21F8D-FFB2-4312-AEA8-01A1F754731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995470">
            <a:off x="5366574" y="1734871"/>
            <a:ext cx="1522763" cy="2396697"/>
          </a:xfrm>
          <a:prstGeom prst="rect">
            <a:avLst/>
          </a:prstGeom>
        </p:spPr>
      </p:pic>
      <p:pic>
        <p:nvPicPr>
          <p:cNvPr id="2050" name="Picture 2" descr="RÃ©sultat dâimages pour look in the telescope">
            <a:extLst>
              <a:ext uri="{FF2B5EF4-FFF2-40B4-BE49-F238E27FC236}">
                <a16:creationId xmlns:a16="http://schemas.microsoft.com/office/drawing/2014/main" xmlns="" id="{19CE15BC-C97B-41C5-8B61-E6B6A6ED98D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76979" y="4704736"/>
            <a:ext cx="1996035" cy="1996035"/>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RÃ©sultat dâimages pour look in the telescope">
            <a:extLst>
              <a:ext uri="{FF2B5EF4-FFF2-40B4-BE49-F238E27FC236}">
                <a16:creationId xmlns:a16="http://schemas.microsoft.com/office/drawing/2014/main" xmlns="" id="{838BCBDD-AE15-4441-96D8-A7270BC90F3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20526561">
            <a:off x="8294358" y="1563767"/>
            <a:ext cx="2795781" cy="2236625"/>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RÃ©sultat dâimages pour look in the telescope">
            <a:extLst>
              <a:ext uri="{FF2B5EF4-FFF2-40B4-BE49-F238E27FC236}">
                <a16:creationId xmlns:a16="http://schemas.microsoft.com/office/drawing/2014/main" xmlns="" id="{8C5EF725-4FBE-462C-B1CD-3B257341547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25910" y="3987574"/>
            <a:ext cx="2824841" cy="2540633"/>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 5">
            <a:extLst>
              <a:ext uri="{FF2B5EF4-FFF2-40B4-BE49-F238E27FC236}">
                <a16:creationId xmlns:a16="http://schemas.microsoft.com/office/drawing/2014/main" xmlns="" id="{E29003D9-DADF-4032-82D2-21DBEA0D13F7}"/>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886620" y="4299083"/>
            <a:ext cx="2162926" cy="2118330"/>
          </a:xfrm>
          <a:prstGeom prst="rect">
            <a:avLst/>
          </a:prstGeom>
        </p:spPr>
      </p:pic>
    </p:spTree>
    <p:extLst>
      <p:ext uri="{BB962C8B-B14F-4D97-AF65-F5344CB8AC3E}">
        <p14:creationId xmlns:p14="http://schemas.microsoft.com/office/powerpoint/2010/main" val="496212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p:cTn id="7" dur="1000" fill="hold"/>
                                        <p:tgtEl>
                                          <p:spTgt spid="2050"/>
                                        </p:tgtEl>
                                        <p:attrNameLst>
                                          <p:attrName>ppt_w</p:attrName>
                                        </p:attrNameLst>
                                      </p:cBhvr>
                                      <p:tavLst>
                                        <p:tav tm="0">
                                          <p:val>
                                            <p:fltVal val="0"/>
                                          </p:val>
                                        </p:tav>
                                        <p:tav tm="100000">
                                          <p:val>
                                            <p:strVal val="#ppt_w"/>
                                          </p:val>
                                        </p:tav>
                                      </p:tavLst>
                                    </p:anim>
                                    <p:anim calcmode="lin" valueType="num">
                                      <p:cBhvr>
                                        <p:cTn id="8" dur="1000" fill="hold"/>
                                        <p:tgtEl>
                                          <p:spTgt spid="2050"/>
                                        </p:tgtEl>
                                        <p:attrNameLst>
                                          <p:attrName>ppt_h</p:attrName>
                                        </p:attrNameLst>
                                      </p:cBhvr>
                                      <p:tavLst>
                                        <p:tav tm="0">
                                          <p:val>
                                            <p:fltVal val="0"/>
                                          </p:val>
                                        </p:tav>
                                        <p:tav tm="100000">
                                          <p:val>
                                            <p:strVal val="#ppt_h"/>
                                          </p:val>
                                        </p:tav>
                                      </p:tavLst>
                                    </p:anim>
                                    <p:anim calcmode="lin" valueType="num">
                                      <p:cBhvr>
                                        <p:cTn id="9" dur="1000" fill="hold"/>
                                        <p:tgtEl>
                                          <p:spTgt spid="2050"/>
                                        </p:tgtEl>
                                        <p:attrNameLst>
                                          <p:attrName>style.rotation</p:attrName>
                                        </p:attrNameLst>
                                      </p:cBhvr>
                                      <p:tavLst>
                                        <p:tav tm="0">
                                          <p:val>
                                            <p:fltVal val="90"/>
                                          </p:val>
                                        </p:tav>
                                        <p:tav tm="100000">
                                          <p:val>
                                            <p:fltVal val="0"/>
                                          </p:val>
                                        </p:tav>
                                      </p:tavLst>
                                    </p:anim>
                                    <p:animEffect transition="in" filter="fade">
                                      <p:cBhvr>
                                        <p:cTn id="10" dur="1000"/>
                                        <p:tgtEl>
                                          <p:spTgt spid="2050"/>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p:cTn id="15" dur="1000" fill="hold"/>
                                        <p:tgtEl>
                                          <p:spTgt spid="5"/>
                                        </p:tgtEl>
                                        <p:attrNameLst>
                                          <p:attrName>ppt_w</p:attrName>
                                        </p:attrNameLst>
                                      </p:cBhvr>
                                      <p:tavLst>
                                        <p:tav tm="0">
                                          <p:val>
                                            <p:fltVal val="0"/>
                                          </p:val>
                                        </p:tav>
                                        <p:tav tm="100000">
                                          <p:val>
                                            <p:strVal val="#ppt_w"/>
                                          </p:val>
                                        </p:tav>
                                      </p:tavLst>
                                    </p:anim>
                                    <p:anim calcmode="lin" valueType="num">
                                      <p:cBhvr>
                                        <p:cTn id="16" dur="1000" fill="hold"/>
                                        <p:tgtEl>
                                          <p:spTgt spid="5"/>
                                        </p:tgtEl>
                                        <p:attrNameLst>
                                          <p:attrName>ppt_h</p:attrName>
                                        </p:attrNameLst>
                                      </p:cBhvr>
                                      <p:tavLst>
                                        <p:tav tm="0">
                                          <p:val>
                                            <p:fltVal val="0"/>
                                          </p:val>
                                        </p:tav>
                                        <p:tav tm="100000">
                                          <p:val>
                                            <p:strVal val="#ppt_h"/>
                                          </p:val>
                                        </p:tav>
                                      </p:tavLst>
                                    </p:anim>
                                    <p:anim calcmode="lin" valueType="num">
                                      <p:cBhvr>
                                        <p:cTn id="17" dur="1000" fill="hold"/>
                                        <p:tgtEl>
                                          <p:spTgt spid="5"/>
                                        </p:tgtEl>
                                        <p:attrNameLst>
                                          <p:attrName>style.rotation</p:attrName>
                                        </p:attrNameLst>
                                      </p:cBhvr>
                                      <p:tavLst>
                                        <p:tav tm="0">
                                          <p:val>
                                            <p:fltVal val="90"/>
                                          </p:val>
                                        </p:tav>
                                        <p:tav tm="100000">
                                          <p:val>
                                            <p:fltVal val="0"/>
                                          </p:val>
                                        </p:tav>
                                      </p:tavLst>
                                    </p:anim>
                                    <p:animEffect transition="in" filter="fade">
                                      <p:cBhvr>
                                        <p:cTn id="18" dur="10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wheel(1)">
                                      <p:cBhvr>
                                        <p:cTn id="23" dur="200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45" presetClass="entr" presetSubtype="0" fill="hold" nodeType="clickEffect">
                                  <p:stCondLst>
                                    <p:cond delay="0"/>
                                  </p:stCondLst>
                                  <p:childTnLst>
                                    <p:set>
                                      <p:cBhvr>
                                        <p:cTn id="27" dur="1" fill="hold">
                                          <p:stCondLst>
                                            <p:cond delay="0"/>
                                          </p:stCondLst>
                                        </p:cTn>
                                        <p:tgtEl>
                                          <p:spTgt spid="2052"/>
                                        </p:tgtEl>
                                        <p:attrNameLst>
                                          <p:attrName>style.visibility</p:attrName>
                                        </p:attrNameLst>
                                      </p:cBhvr>
                                      <p:to>
                                        <p:strVal val="visible"/>
                                      </p:to>
                                    </p:set>
                                    <p:animEffect transition="in" filter="fade">
                                      <p:cBhvr>
                                        <p:cTn id="28" dur="2000"/>
                                        <p:tgtEl>
                                          <p:spTgt spid="2052"/>
                                        </p:tgtEl>
                                      </p:cBhvr>
                                    </p:animEffect>
                                    <p:anim calcmode="lin" valueType="num">
                                      <p:cBhvr>
                                        <p:cTn id="29" dur="2000" fill="hold"/>
                                        <p:tgtEl>
                                          <p:spTgt spid="2052"/>
                                        </p:tgtEl>
                                        <p:attrNameLst>
                                          <p:attrName>ppt_w</p:attrName>
                                        </p:attrNameLst>
                                      </p:cBhvr>
                                      <p:tavLst>
                                        <p:tav tm="0" fmla="#ppt_w*sin(2.5*pi*$)">
                                          <p:val>
                                            <p:fltVal val="0"/>
                                          </p:val>
                                        </p:tav>
                                        <p:tav tm="100000">
                                          <p:val>
                                            <p:fltVal val="1"/>
                                          </p:val>
                                        </p:tav>
                                      </p:tavLst>
                                    </p:anim>
                                    <p:anim calcmode="lin" valueType="num">
                                      <p:cBhvr>
                                        <p:cTn id="30" dur="2000" fill="hold"/>
                                        <p:tgtEl>
                                          <p:spTgt spid="2052"/>
                                        </p:tgtEl>
                                        <p:attrNameLst>
                                          <p:attrName>ppt_h</p:attrName>
                                        </p:attrNameLst>
                                      </p:cBhvr>
                                      <p:tavLst>
                                        <p:tav tm="0">
                                          <p:val>
                                            <p:strVal val="#ppt_h"/>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26" presetClass="entr" presetSubtype="0" fill="hold" nodeType="clickEffect">
                                  <p:stCondLst>
                                    <p:cond delay="0"/>
                                  </p:stCondLst>
                                  <p:childTnLst>
                                    <p:set>
                                      <p:cBhvr>
                                        <p:cTn id="34" dur="1" fill="hold">
                                          <p:stCondLst>
                                            <p:cond delay="0"/>
                                          </p:stCondLst>
                                        </p:cTn>
                                        <p:tgtEl>
                                          <p:spTgt spid="2054"/>
                                        </p:tgtEl>
                                        <p:attrNameLst>
                                          <p:attrName>style.visibility</p:attrName>
                                        </p:attrNameLst>
                                      </p:cBhvr>
                                      <p:to>
                                        <p:strVal val="visible"/>
                                      </p:to>
                                    </p:set>
                                    <p:animEffect transition="in" filter="wipe(down)">
                                      <p:cBhvr>
                                        <p:cTn id="35" dur="580">
                                          <p:stCondLst>
                                            <p:cond delay="0"/>
                                          </p:stCondLst>
                                        </p:cTn>
                                        <p:tgtEl>
                                          <p:spTgt spid="2054"/>
                                        </p:tgtEl>
                                      </p:cBhvr>
                                    </p:animEffect>
                                    <p:anim calcmode="lin" valueType="num">
                                      <p:cBhvr>
                                        <p:cTn id="36" dur="1822" tmFilter="0,0; 0.14,0.36; 0.43,0.73; 0.71,0.91; 1.0,1.0">
                                          <p:stCondLst>
                                            <p:cond delay="0"/>
                                          </p:stCondLst>
                                        </p:cTn>
                                        <p:tgtEl>
                                          <p:spTgt spid="2054"/>
                                        </p:tgtEl>
                                        <p:attrNameLst>
                                          <p:attrName>ppt_x</p:attrName>
                                        </p:attrNameLst>
                                      </p:cBhvr>
                                      <p:tavLst>
                                        <p:tav tm="0">
                                          <p:val>
                                            <p:strVal val="#ppt_x-0.25"/>
                                          </p:val>
                                        </p:tav>
                                        <p:tav tm="100000">
                                          <p:val>
                                            <p:strVal val="#ppt_x"/>
                                          </p:val>
                                        </p:tav>
                                      </p:tavLst>
                                    </p:anim>
                                    <p:anim calcmode="lin" valueType="num">
                                      <p:cBhvr>
                                        <p:cTn id="37" dur="664" tmFilter="0.0,0.0; 0.25,0.07; 0.50,0.2; 0.75,0.467; 1.0,1.0">
                                          <p:stCondLst>
                                            <p:cond delay="0"/>
                                          </p:stCondLst>
                                        </p:cTn>
                                        <p:tgtEl>
                                          <p:spTgt spid="2054"/>
                                        </p:tgtEl>
                                        <p:attrNameLst>
                                          <p:attrName>ppt_y</p:attrName>
                                        </p:attrNameLst>
                                      </p:cBhvr>
                                      <p:tavLst>
                                        <p:tav tm="0" fmla="#ppt_y-sin(pi*$)/3">
                                          <p:val>
                                            <p:fltVal val="0.5"/>
                                          </p:val>
                                        </p:tav>
                                        <p:tav tm="100000">
                                          <p:val>
                                            <p:fltVal val="1"/>
                                          </p:val>
                                        </p:tav>
                                      </p:tavLst>
                                    </p:anim>
                                    <p:anim calcmode="lin" valueType="num">
                                      <p:cBhvr>
                                        <p:cTn id="38" dur="664" tmFilter="0, 0; 0.125,0.2665; 0.25,0.4; 0.375,0.465; 0.5,0.5;  0.625,0.535; 0.75,0.6; 0.875,0.7335; 1,1">
                                          <p:stCondLst>
                                            <p:cond delay="664"/>
                                          </p:stCondLst>
                                        </p:cTn>
                                        <p:tgtEl>
                                          <p:spTgt spid="2054"/>
                                        </p:tgtEl>
                                        <p:attrNameLst>
                                          <p:attrName>ppt_y</p:attrName>
                                        </p:attrNameLst>
                                      </p:cBhvr>
                                      <p:tavLst>
                                        <p:tav tm="0" fmla="#ppt_y-sin(pi*$)/9">
                                          <p:val>
                                            <p:fltVal val="0"/>
                                          </p:val>
                                        </p:tav>
                                        <p:tav tm="100000">
                                          <p:val>
                                            <p:fltVal val="1"/>
                                          </p:val>
                                        </p:tav>
                                      </p:tavLst>
                                    </p:anim>
                                    <p:anim calcmode="lin" valueType="num">
                                      <p:cBhvr>
                                        <p:cTn id="39" dur="332" tmFilter="0, 0; 0.125,0.2665; 0.25,0.4; 0.375,0.465; 0.5,0.5;  0.625,0.535; 0.75,0.6; 0.875,0.7335; 1,1">
                                          <p:stCondLst>
                                            <p:cond delay="1324"/>
                                          </p:stCondLst>
                                        </p:cTn>
                                        <p:tgtEl>
                                          <p:spTgt spid="2054"/>
                                        </p:tgtEl>
                                        <p:attrNameLst>
                                          <p:attrName>ppt_y</p:attrName>
                                        </p:attrNameLst>
                                      </p:cBhvr>
                                      <p:tavLst>
                                        <p:tav tm="0" fmla="#ppt_y-sin(pi*$)/27">
                                          <p:val>
                                            <p:fltVal val="0"/>
                                          </p:val>
                                        </p:tav>
                                        <p:tav tm="100000">
                                          <p:val>
                                            <p:fltVal val="1"/>
                                          </p:val>
                                        </p:tav>
                                      </p:tavLst>
                                    </p:anim>
                                    <p:anim calcmode="lin" valueType="num">
                                      <p:cBhvr>
                                        <p:cTn id="40" dur="164" tmFilter="0, 0; 0.125,0.2665; 0.25,0.4; 0.375,0.465; 0.5,0.5;  0.625,0.535; 0.75,0.6; 0.875,0.7335; 1,1">
                                          <p:stCondLst>
                                            <p:cond delay="1656"/>
                                          </p:stCondLst>
                                        </p:cTn>
                                        <p:tgtEl>
                                          <p:spTgt spid="2054"/>
                                        </p:tgtEl>
                                        <p:attrNameLst>
                                          <p:attrName>ppt_y</p:attrName>
                                        </p:attrNameLst>
                                      </p:cBhvr>
                                      <p:tavLst>
                                        <p:tav tm="0" fmla="#ppt_y-sin(pi*$)/81">
                                          <p:val>
                                            <p:fltVal val="0"/>
                                          </p:val>
                                        </p:tav>
                                        <p:tav tm="100000">
                                          <p:val>
                                            <p:fltVal val="1"/>
                                          </p:val>
                                        </p:tav>
                                      </p:tavLst>
                                    </p:anim>
                                    <p:animScale>
                                      <p:cBhvr>
                                        <p:cTn id="41" dur="26">
                                          <p:stCondLst>
                                            <p:cond delay="650"/>
                                          </p:stCondLst>
                                        </p:cTn>
                                        <p:tgtEl>
                                          <p:spTgt spid="2054"/>
                                        </p:tgtEl>
                                      </p:cBhvr>
                                      <p:to x="100000" y="60000"/>
                                    </p:animScale>
                                    <p:animScale>
                                      <p:cBhvr>
                                        <p:cTn id="42" dur="166" decel="50000">
                                          <p:stCondLst>
                                            <p:cond delay="676"/>
                                          </p:stCondLst>
                                        </p:cTn>
                                        <p:tgtEl>
                                          <p:spTgt spid="2054"/>
                                        </p:tgtEl>
                                      </p:cBhvr>
                                      <p:to x="100000" y="100000"/>
                                    </p:animScale>
                                    <p:animScale>
                                      <p:cBhvr>
                                        <p:cTn id="43" dur="26">
                                          <p:stCondLst>
                                            <p:cond delay="1312"/>
                                          </p:stCondLst>
                                        </p:cTn>
                                        <p:tgtEl>
                                          <p:spTgt spid="2054"/>
                                        </p:tgtEl>
                                      </p:cBhvr>
                                      <p:to x="100000" y="80000"/>
                                    </p:animScale>
                                    <p:animScale>
                                      <p:cBhvr>
                                        <p:cTn id="44" dur="166" decel="50000">
                                          <p:stCondLst>
                                            <p:cond delay="1338"/>
                                          </p:stCondLst>
                                        </p:cTn>
                                        <p:tgtEl>
                                          <p:spTgt spid="2054"/>
                                        </p:tgtEl>
                                      </p:cBhvr>
                                      <p:to x="100000" y="100000"/>
                                    </p:animScale>
                                    <p:animScale>
                                      <p:cBhvr>
                                        <p:cTn id="45" dur="26">
                                          <p:stCondLst>
                                            <p:cond delay="1642"/>
                                          </p:stCondLst>
                                        </p:cTn>
                                        <p:tgtEl>
                                          <p:spTgt spid="2054"/>
                                        </p:tgtEl>
                                      </p:cBhvr>
                                      <p:to x="100000" y="90000"/>
                                    </p:animScale>
                                    <p:animScale>
                                      <p:cBhvr>
                                        <p:cTn id="46" dur="166" decel="50000">
                                          <p:stCondLst>
                                            <p:cond delay="1668"/>
                                          </p:stCondLst>
                                        </p:cTn>
                                        <p:tgtEl>
                                          <p:spTgt spid="2054"/>
                                        </p:tgtEl>
                                      </p:cBhvr>
                                      <p:to x="100000" y="100000"/>
                                    </p:animScale>
                                    <p:animScale>
                                      <p:cBhvr>
                                        <p:cTn id="47" dur="26">
                                          <p:stCondLst>
                                            <p:cond delay="1808"/>
                                          </p:stCondLst>
                                        </p:cTn>
                                        <p:tgtEl>
                                          <p:spTgt spid="2054"/>
                                        </p:tgtEl>
                                      </p:cBhvr>
                                      <p:to x="100000" y="95000"/>
                                    </p:animScale>
                                    <p:animScale>
                                      <p:cBhvr>
                                        <p:cTn id="48" dur="166" decel="50000">
                                          <p:stCondLst>
                                            <p:cond delay="1834"/>
                                          </p:stCondLst>
                                        </p:cTn>
                                        <p:tgtEl>
                                          <p:spTgt spid="2054"/>
                                        </p:tgtEl>
                                      </p:cBhvr>
                                      <p:to x="100000" y="100000"/>
                                    </p:animScale>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nodeType="clickEffect">
                                  <p:stCondLst>
                                    <p:cond delay="0"/>
                                  </p:stCondLst>
                                  <p:childTnLst>
                                    <p:set>
                                      <p:cBhvr>
                                        <p:cTn id="52" dur="1" fill="hold">
                                          <p:stCondLst>
                                            <p:cond delay="0"/>
                                          </p:stCondLst>
                                        </p:cTn>
                                        <p:tgtEl>
                                          <p:spTgt spid="6"/>
                                        </p:tgtEl>
                                        <p:attrNameLst>
                                          <p:attrName>style.visibility</p:attrName>
                                        </p:attrNameLst>
                                      </p:cBhvr>
                                      <p:to>
                                        <p:strVal val="visible"/>
                                      </p:to>
                                    </p:set>
                                    <p:animEffect transition="in" filter="fade">
                                      <p:cBhvr>
                                        <p:cTn id="53" dur="1000"/>
                                        <p:tgtEl>
                                          <p:spTgt spid="6"/>
                                        </p:tgtEl>
                                      </p:cBhvr>
                                    </p:animEffect>
                                    <p:anim calcmode="lin" valueType="num">
                                      <p:cBhvr>
                                        <p:cTn id="54" dur="1000" fill="hold"/>
                                        <p:tgtEl>
                                          <p:spTgt spid="6"/>
                                        </p:tgtEl>
                                        <p:attrNameLst>
                                          <p:attrName>ppt_x</p:attrName>
                                        </p:attrNameLst>
                                      </p:cBhvr>
                                      <p:tavLst>
                                        <p:tav tm="0">
                                          <p:val>
                                            <p:strVal val="#ppt_x"/>
                                          </p:val>
                                        </p:tav>
                                        <p:tav tm="100000">
                                          <p:val>
                                            <p:strVal val="#ppt_x"/>
                                          </p:val>
                                        </p:tav>
                                      </p:tavLst>
                                    </p:anim>
                                    <p:anim calcmode="lin" valueType="num">
                                      <p:cBhvr>
                                        <p:cTn id="5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630B1089-39E3-4835-90B5-A402EA025D16}"/>
              </a:ext>
            </a:extLst>
          </p:cNvPr>
          <p:cNvSpPr>
            <a:spLocks noGrp="1"/>
          </p:cNvSpPr>
          <p:nvPr>
            <p:ph type="title"/>
          </p:nvPr>
        </p:nvSpPr>
        <p:spPr/>
        <p:txBody>
          <a:bodyPr>
            <a:normAutofit/>
          </a:bodyPr>
          <a:lstStyle/>
          <a:p>
            <a:pPr algn="ctr"/>
            <a:r>
              <a:rPr lang="fr-FR" sz="6000" b="1" dirty="0">
                <a:solidFill>
                  <a:srgbClr val="C00000"/>
                </a:solidFill>
                <a:effectLst>
                  <a:outerShdw blurRad="38100" dist="38100" dir="2700000" algn="tl">
                    <a:srgbClr val="000000">
                      <a:alpha val="43137"/>
                    </a:srgbClr>
                  </a:outerShdw>
                </a:effectLst>
                <a:latin typeface="Arial Black" panose="020B0A04020102020204" pitchFamily="34" charset="0"/>
              </a:rPr>
              <a:t>Contact et Site web</a:t>
            </a:r>
          </a:p>
        </p:txBody>
      </p:sp>
      <p:sp>
        <p:nvSpPr>
          <p:cNvPr id="3" name="Espace réservé du contenu 2">
            <a:extLst>
              <a:ext uri="{FF2B5EF4-FFF2-40B4-BE49-F238E27FC236}">
                <a16:creationId xmlns:a16="http://schemas.microsoft.com/office/drawing/2014/main" xmlns="" id="{68588543-D730-4833-8C51-7CFD13CCAA57}"/>
              </a:ext>
            </a:extLst>
          </p:cNvPr>
          <p:cNvSpPr>
            <a:spLocks noGrp="1"/>
          </p:cNvSpPr>
          <p:nvPr>
            <p:ph idx="1"/>
          </p:nvPr>
        </p:nvSpPr>
        <p:spPr/>
        <p:txBody>
          <a:bodyPr/>
          <a:lstStyle/>
          <a:p>
            <a:endParaRPr lang="fr-FR" dirty="0"/>
          </a:p>
          <a:p>
            <a:pPr marL="0" indent="0" algn="ctr">
              <a:buNone/>
            </a:pPr>
            <a:r>
              <a:rPr lang="fr-FR" sz="4400" dirty="0"/>
              <a:t>Email: </a:t>
            </a:r>
            <a:r>
              <a:rPr lang="fr-FR" sz="4400" dirty="0">
                <a:hlinkClick r:id="rId2"/>
              </a:rPr>
              <a:t>observatoire@fatoafrique.org</a:t>
            </a:r>
            <a:endParaRPr lang="fr-FR" sz="4400" dirty="0"/>
          </a:p>
          <a:p>
            <a:pPr marL="0" indent="0" algn="ctr">
              <a:buNone/>
            </a:pPr>
            <a:endParaRPr lang="fr-FR" sz="4400" dirty="0"/>
          </a:p>
          <a:p>
            <a:pPr marL="0" indent="0" algn="ctr">
              <a:buNone/>
            </a:pPr>
            <a:r>
              <a:rPr lang="fr-FR" sz="4400" dirty="0"/>
              <a:t>Site web: </a:t>
            </a:r>
            <a:r>
              <a:rPr lang="fr-FR" sz="4400" dirty="0">
                <a:hlinkClick r:id="rId3"/>
              </a:rPr>
              <a:t>www.observatoire.fatoafrique.org</a:t>
            </a:r>
            <a:r>
              <a:rPr lang="fr-FR" sz="4400" dirty="0"/>
              <a:t> </a:t>
            </a:r>
          </a:p>
        </p:txBody>
      </p:sp>
    </p:spTree>
    <p:extLst>
      <p:ext uri="{BB962C8B-B14F-4D97-AF65-F5344CB8AC3E}">
        <p14:creationId xmlns:p14="http://schemas.microsoft.com/office/powerpoint/2010/main" val="33489996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Afficher lâimage source">
            <a:extLst>
              <a:ext uri="{FF2B5EF4-FFF2-40B4-BE49-F238E27FC236}">
                <a16:creationId xmlns:a16="http://schemas.microsoft.com/office/drawing/2014/main" xmlns="" id="{72B4AF3C-55EE-44DB-BA64-0E7021BDE88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3341"/>
          <a:stretch/>
        </p:blipFill>
        <p:spPr bwMode="auto">
          <a:xfrm>
            <a:off x="1416050" y="228600"/>
            <a:ext cx="8977313" cy="61869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108723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D4D22240-0FFF-4A81-8650-AEB0F9B2E5E8}"/>
              </a:ext>
            </a:extLst>
          </p:cNvPr>
          <p:cNvSpPr>
            <a:spLocks noGrp="1"/>
          </p:cNvSpPr>
          <p:nvPr>
            <p:ph type="title"/>
          </p:nvPr>
        </p:nvSpPr>
        <p:spPr/>
        <p:txBody>
          <a:bodyPr/>
          <a:lstStyle/>
          <a:p>
            <a:pPr algn="ctr"/>
            <a:r>
              <a:rPr lang="fr-FR" b="1" dirty="0">
                <a:solidFill>
                  <a:srgbClr val="C00000"/>
                </a:solidFill>
                <a:effectLst>
                  <a:outerShdw blurRad="38100" dist="38100" dir="2700000" algn="tl">
                    <a:srgbClr val="000000">
                      <a:alpha val="43137"/>
                    </a:srgbClr>
                  </a:outerShdw>
                </a:effectLst>
                <a:latin typeface="Arial Black" panose="020B0A04020102020204" pitchFamily="34" charset="0"/>
              </a:rPr>
              <a:t>Plan de présentation</a:t>
            </a:r>
          </a:p>
        </p:txBody>
      </p:sp>
      <p:sp>
        <p:nvSpPr>
          <p:cNvPr id="3" name="Espace réservé du contenu 2">
            <a:extLst>
              <a:ext uri="{FF2B5EF4-FFF2-40B4-BE49-F238E27FC236}">
                <a16:creationId xmlns:a16="http://schemas.microsoft.com/office/drawing/2014/main" xmlns="" id="{63128D47-73F9-4587-8B4D-E4A2A35FA2EE}"/>
              </a:ext>
            </a:extLst>
          </p:cNvPr>
          <p:cNvSpPr>
            <a:spLocks noGrp="1"/>
          </p:cNvSpPr>
          <p:nvPr>
            <p:ph idx="1"/>
          </p:nvPr>
        </p:nvSpPr>
        <p:spPr/>
        <p:txBody>
          <a:bodyPr/>
          <a:lstStyle/>
          <a:p>
            <a:pPr marL="514350" indent="-514350">
              <a:buFont typeface="+mj-lt"/>
              <a:buAutoNum type="arabicPeriod"/>
            </a:pPr>
            <a:r>
              <a:rPr lang="fr-FR" b="1" dirty="0"/>
              <a:t>Genèse de l’observatoire des bonnes pratiques (OBP)</a:t>
            </a:r>
          </a:p>
          <a:p>
            <a:pPr marL="514350" indent="-514350">
              <a:buFont typeface="+mj-lt"/>
              <a:buAutoNum type="arabicPeriod"/>
            </a:pPr>
            <a:r>
              <a:rPr lang="fr-FR" b="1" dirty="0"/>
              <a:t>Objectifs de l’OBP</a:t>
            </a:r>
          </a:p>
          <a:p>
            <a:pPr marL="514350" indent="-514350">
              <a:buFont typeface="+mj-lt"/>
              <a:buAutoNum type="arabicPeriod"/>
            </a:pPr>
            <a:r>
              <a:rPr lang="fr-FR" b="1" dirty="0"/>
              <a:t>Equipe de gestion et le fonctionnement</a:t>
            </a:r>
          </a:p>
          <a:p>
            <a:pPr marL="514350" indent="-514350">
              <a:buFont typeface="+mj-lt"/>
              <a:buAutoNum type="arabicPeriod"/>
            </a:pPr>
            <a:r>
              <a:rPr lang="fr-FR" b="1" dirty="0"/>
              <a:t>Représentation de l’OBP sur le continent</a:t>
            </a:r>
          </a:p>
          <a:p>
            <a:pPr marL="514350" indent="-514350">
              <a:buFont typeface="+mj-lt"/>
              <a:buAutoNum type="arabicPeriod"/>
            </a:pPr>
            <a:r>
              <a:rPr lang="fr-FR" b="1" dirty="0"/>
              <a:t>Activités menées</a:t>
            </a:r>
          </a:p>
          <a:p>
            <a:pPr marL="514350" indent="-514350">
              <a:buFont typeface="+mj-lt"/>
              <a:buAutoNum type="arabicPeriod"/>
            </a:pPr>
            <a:r>
              <a:rPr lang="fr-FR" b="1" dirty="0"/>
              <a:t>Défis</a:t>
            </a:r>
          </a:p>
          <a:p>
            <a:pPr marL="514350" indent="-514350">
              <a:buFont typeface="+mj-lt"/>
              <a:buAutoNum type="arabicPeriod"/>
            </a:pPr>
            <a:r>
              <a:rPr lang="fr-FR" b="1" dirty="0"/>
              <a:t>Conclusion</a:t>
            </a:r>
          </a:p>
          <a:p>
            <a:endParaRPr lang="fr-FR" b="1" dirty="0"/>
          </a:p>
        </p:txBody>
      </p:sp>
    </p:spTree>
    <p:extLst>
      <p:ext uri="{BB962C8B-B14F-4D97-AF65-F5344CB8AC3E}">
        <p14:creationId xmlns:p14="http://schemas.microsoft.com/office/powerpoint/2010/main" val="7007452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9F94AE58-2440-4D66-8445-5AF6E1B7BB39}"/>
              </a:ext>
            </a:extLst>
          </p:cNvPr>
          <p:cNvSpPr>
            <a:spLocks noGrp="1"/>
          </p:cNvSpPr>
          <p:nvPr>
            <p:ph type="title"/>
          </p:nvPr>
        </p:nvSpPr>
        <p:spPr/>
        <p:txBody>
          <a:bodyPr>
            <a:normAutofit/>
          </a:bodyPr>
          <a:lstStyle/>
          <a:p>
            <a:pPr algn="ctr"/>
            <a:r>
              <a:rPr lang="fr-FR" sz="4000" b="1" dirty="0">
                <a:solidFill>
                  <a:srgbClr val="C00000"/>
                </a:solidFill>
                <a:effectLst>
                  <a:outerShdw blurRad="38100" dist="38100" dir="2700000" algn="tl">
                    <a:srgbClr val="000000">
                      <a:alpha val="43137"/>
                    </a:srgbClr>
                  </a:outerShdw>
                </a:effectLst>
                <a:latin typeface="Arial Black" panose="020B0A04020102020204" pitchFamily="34" charset="0"/>
              </a:rPr>
              <a:t>D’où vient l’idée de l’Observatoire?!</a:t>
            </a:r>
          </a:p>
        </p:txBody>
      </p:sp>
      <p:sp>
        <p:nvSpPr>
          <p:cNvPr id="3" name="Espace réservé du contenu 2">
            <a:extLst>
              <a:ext uri="{FF2B5EF4-FFF2-40B4-BE49-F238E27FC236}">
                <a16:creationId xmlns:a16="http://schemas.microsoft.com/office/drawing/2014/main" xmlns="" id="{8BB853D0-B8F8-49A8-AA7F-DD75F9E82B83}"/>
              </a:ext>
            </a:extLst>
          </p:cNvPr>
          <p:cNvSpPr>
            <a:spLocks noGrp="1"/>
          </p:cNvSpPr>
          <p:nvPr>
            <p:ph idx="1"/>
          </p:nvPr>
        </p:nvSpPr>
        <p:spPr/>
        <p:txBody>
          <a:bodyPr>
            <a:normAutofit/>
          </a:bodyPr>
          <a:lstStyle/>
          <a:p>
            <a:r>
              <a:rPr lang="fr-FR" dirty="0"/>
              <a:t>7</a:t>
            </a:r>
            <a:r>
              <a:rPr lang="fr-FR" baseline="30000" dirty="0"/>
              <a:t>ème</a:t>
            </a:r>
            <a:r>
              <a:rPr lang="fr-FR" dirty="0"/>
              <a:t> Congrès International de la FATO en Côte d’Ivoire en 2013</a:t>
            </a:r>
          </a:p>
          <a:p>
            <a:endParaRPr lang="fr-FR" dirty="0"/>
          </a:p>
          <a:p>
            <a:endParaRPr lang="fr-FR" dirty="0"/>
          </a:p>
          <a:p>
            <a:endParaRPr lang="fr-FR" dirty="0"/>
          </a:p>
          <a:p>
            <a:endParaRPr lang="fr-FR" dirty="0"/>
          </a:p>
          <a:p>
            <a:r>
              <a:rPr lang="fr-FR" dirty="0"/>
              <a:t>Suite à </a:t>
            </a:r>
            <a:r>
              <a:rPr lang="fr-CH" dirty="0"/>
              <a:t>des résultats d’enquêtes menées par la FATO, Handicap International et le CICR sur (1) l’état des lieux de la réadaptation dans 20 pays africains et sur (2) les plans nationaux de réadaptation dans 29 pays africains, en 2010 et 2011</a:t>
            </a:r>
            <a:endParaRPr lang="fr-FR" dirty="0"/>
          </a:p>
        </p:txBody>
      </p:sp>
      <p:pic>
        <p:nvPicPr>
          <p:cNvPr id="1026" name="Picture 2" descr="RÃ©sultat de recherche d'images pour &quot;congrÃ¨s FATO cÃ´te d'ivoire&quot;">
            <a:extLst>
              <a:ext uri="{FF2B5EF4-FFF2-40B4-BE49-F238E27FC236}">
                <a16:creationId xmlns:a16="http://schemas.microsoft.com/office/drawing/2014/main" xmlns="" id="{91CADD80-1E0C-4237-A022-6C616BF047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7602" y="2358737"/>
            <a:ext cx="1908464" cy="1785072"/>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a:extLst>
              <a:ext uri="{FF2B5EF4-FFF2-40B4-BE49-F238E27FC236}">
                <a16:creationId xmlns:a16="http://schemas.microsoft.com/office/drawing/2014/main" xmlns="" id="{B8DE7232-3A8C-43BD-A3ED-6034AC60CC1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5133" y="2459327"/>
            <a:ext cx="1688442" cy="15838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25448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026"/>
                                        </p:tgtEl>
                                        <p:attrNameLst>
                                          <p:attrName>style.visibility</p:attrName>
                                        </p:attrNameLst>
                                      </p:cBhvr>
                                      <p:to>
                                        <p:strVal val="visible"/>
                                      </p:to>
                                    </p:set>
                                    <p:animEffect transition="in" filter="fade">
                                      <p:cBhvr>
                                        <p:cTn id="14" dur="1000"/>
                                        <p:tgtEl>
                                          <p:spTgt spid="1026"/>
                                        </p:tgtEl>
                                      </p:cBhvr>
                                    </p:animEffect>
                                    <p:anim calcmode="lin" valueType="num">
                                      <p:cBhvr>
                                        <p:cTn id="15" dur="1000" fill="hold"/>
                                        <p:tgtEl>
                                          <p:spTgt spid="1026"/>
                                        </p:tgtEl>
                                        <p:attrNameLst>
                                          <p:attrName>ppt_x</p:attrName>
                                        </p:attrNameLst>
                                      </p:cBhvr>
                                      <p:tavLst>
                                        <p:tav tm="0">
                                          <p:val>
                                            <p:strVal val="#ppt_x"/>
                                          </p:val>
                                        </p:tav>
                                        <p:tav tm="100000">
                                          <p:val>
                                            <p:strVal val="#ppt_x"/>
                                          </p:val>
                                        </p:tav>
                                      </p:tavLst>
                                    </p:anim>
                                    <p:anim calcmode="lin" valueType="num">
                                      <p:cBhvr>
                                        <p:cTn id="16" dur="1000" fill="hold"/>
                                        <p:tgtEl>
                                          <p:spTgt spid="1026"/>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1000"/>
                                        <p:tgtEl>
                                          <p:spTgt spid="5"/>
                                        </p:tgtEl>
                                      </p:cBhvr>
                                    </p:animEffect>
                                    <p:anim calcmode="lin" valueType="num">
                                      <p:cBhvr>
                                        <p:cTn id="20" dur="1000" fill="hold"/>
                                        <p:tgtEl>
                                          <p:spTgt spid="5"/>
                                        </p:tgtEl>
                                        <p:attrNameLst>
                                          <p:attrName>ppt_x</p:attrName>
                                        </p:attrNameLst>
                                      </p:cBhvr>
                                      <p:tavLst>
                                        <p:tav tm="0">
                                          <p:val>
                                            <p:strVal val="#ppt_x"/>
                                          </p:val>
                                        </p:tav>
                                        <p:tav tm="100000">
                                          <p:val>
                                            <p:strVal val="#ppt_x"/>
                                          </p:val>
                                        </p:tav>
                                      </p:tavLst>
                                    </p:anim>
                                    <p:anim calcmode="lin" valueType="num">
                                      <p:cBhvr>
                                        <p:cTn id="21"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1000"/>
                                        <p:tgtEl>
                                          <p:spTgt spid="3">
                                            <p:txEl>
                                              <p:pRg st="5" end="5"/>
                                            </p:txEl>
                                          </p:spTgt>
                                        </p:tgtEl>
                                      </p:cBhvr>
                                    </p:animEffect>
                                    <p:anim calcmode="lin" valueType="num">
                                      <p:cBhvr>
                                        <p:cTn id="2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9F94AE58-2440-4D66-8445-5AF6E1B7BB39}"/>
              </a:ext>
            </a:extLst>
          </p:cNvPr>
          <p:cNvSpPr>
            <a:spLocks noGrp="1"/>
          </p:cNvSpPr>
          <p:nvPr>
            <p:ph type="title"/>
          </p:nvPr>
        </p:nvSpPr>
        <p:spPr/>
        <p:txBody>
          <a:bodyPr>
            <a:normAutofit/>
          </a:bodyPr>
          <a:lstStyle/>
          <a:p>
            <a:pPr algn="ctr"/>
            <a:r>
              <a:rPr lang="fr-FR" sz="4000" b="1" dirty="0">
                <a:solidFill>
                  <a:srgbClr val="C00000"/>
                </a:solidFill>
                <a:effectLst>
                  <a:outerShdw blurRad="38100" dist="38100" dir="2700000" algn="tl">
                    <a:srgbClr val="000000">
                      <a:alpha val="43137"/>
                    </a:srgbClr>
                  </a:outerShdw>
                </a:effectLst>
                <a:latin typeface="Arial Black" panose="020B0A04020102020204" pitchFamily="34" charset="0"/>
              </a:rPr>
              <a:t>Création rendue possible grâce à…</a:t>
            </a:r>
          </a:p>
        </p:txBody>
      </p:sp>
      <p:pic>
        <p:nvPicPr>
          <p:cNvPr id="5" name="Picture 2">
            <a:extLst>
              <a:ext uri="{FF2B5EF4-FFF2-40B4-BE49-F238E27FC236}">
                <a16:creationId xmlns:a16="http://schemas.microsoft.com/office/drawing/2014/main" xmlns="" id="{B8DE7232-3A8C-43BD-A3ED-6034AC60CC1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05766" y="1690688"/>
            <a:ext cx="1874804" cy="1758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 7">
            <a:extLst>
              <a:ext uri="{FF2B5EF4-FFF2-40B4-BE49-F238E27FC236}">
                <a16:creationId xmlns:a16="http://schemas.microsoft.com/office/drawing/2014/main" xmlns="" id="{FED31AC3-752D-4C11-9ED9-C0051091C94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9866" y="4435421"/>
            <a:ext cx="4525012" cy="1169731"/>
          </a:xfrm>
          <a:prstGeom prst="rect">
            <a:avLst/>
          </a:prstGeom>
        </p:spPr>
      </p:pic>
      <p:pic>
        <p:nvPicPr>
          <p:cNvPr id="9" name="Picture 2" descr="RÃ©sultat de recherche d'images pour &quot;logo FSH ICRC&quot;">
            <a:extLst>
              <a:ext uri="{FF2B5EF4-FFF2-40B4-BE49-F238E27FC236}">
                <a16:creationId xmlns:a16="http://schemas.microsoft.com/office/drawing/2014/main" xmlns="" id="{288572F3-EC40-4252-8607-BF31B593A36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42434" y="4542430"/>
            <a:ext cx="5219700" cy="8763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RÃ©sultat de recherche d'images pour &quot;logo SFD ICRC&quot;">
            <a:extLst>
              <a:ext uri="{FF2B5EF4-FFF2-40B4-BE49-F238E27FC236}">
                <a16:creationId xmlns:a16="http://schemas.microsoft.com/office/drawing/2014/main" xmlns="" id="{B82F95AE-6C57-4028-BDE1-00C967DD623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06017" y="4321274"/>
            <a:ext cx="5409730" cy="13255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0134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1000"/>
                                        <p:tgtEl>
                                          <p:spTgt spid="9"/>
                                        </p:tgtEl>
                                      </p:cBhvr>
                                    </p:animEffect>
                                    <p:anim calcmode="lin" valueType="num">
                                      <p:cBhvr>
                                        <p:cTn id="22" dur="1000" fill="hold"/>
                                        <p:tgtEl>
                                          <p:spTgt spid="9"/>
                                        </p:tgtEl>
                                        <p:attrNameLst>
                                          <p:attrName>ppt_x</p:attrName>
                                        </p:attrNameLst>
                                      </p:cBhvr>
                                      <p:tavLst>
                                        <p:tav tm="0">
                                          <p:val>
                                            <p:strVal val="#ppt_x"/>
                                          </p:val>
                                        </p:tav>
                                        <p:tav tm="100000">
                                          <p:val>
                                            <p:strVal val="#ppt_x"/>
                                          </p:val>
                                        </p:tav>
                                      </p:tavLst>
                                    </p:anim>
                                    <p:anim calcmode="lin" valueType="num">
                                      <p:cBhvr>
                                        <p:cTn id="23"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030"/>
                                        </p:tgtEl>
                                        <p:attrNameLst>
                                          <p:attrName>style.visibility</p:attrName>
                                        </p:attrNameLst>
                                      </p:cBhvr>
                                      <p:to>
                                        <p:strVal val="visible"/>
                                      </p:to>
                                    </p:set>
                                    <p:animEffect transition="in" filter="fade">
                                      <p:cBhvr>
                                        <p:cTn id="28" dur="1000"/>
                                        <p:tgtEl>
                                          <p:spTgt spid="1030"/>
                                        </p:tgtEl>
                                      </p:cBhvr>
                                    </p:animEffect>
                                    <p:anim calcmode="lin" valueType="num">
                                      <p:cBhvr>
                                        <p:cTn id="29" dur="1000" fill="hold"/>
                                        <p:tgtEl>
                                          <p:spTgt spid="1030"/>
                                        </p:tgtEl>
                                        <p:attrNameLst>
                                          <p:attrName>ppt_x</p:attrName>
                                        </p:attrNameLst>
                                      </p:cBhvr>
                                      <p:tavLst>
                                        <p:tav tm="0">
                                          <p:val>
                                            <p:strVal val="#ppt_x"/>
                                          </p:val>
                                        </p:tav>
                                        <p:tav tm="100000">
                                          <p:val>
                                            <p:strVal val="#ppt_x"/>
                                          </p:val>
                                        </p:tav>
                                      </p:tavLst>
                                    </p:anim>
                                    <p:anim calcmode="lin" valueType="num">
                                      <p:cBhvr>
                                        <p:cTn id="30" dur="1000" fill="hold"/>
                                        <p:tgtEl>
                                          <p:spTgt spid="103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9C398B77-4042-45B4-8ABD-05860593AB0B}"/>
              </a:ext>
            </a:extLst>
          </p:cNvPr>
          <p:cNvSpPr>
            <a:spLocks noGrp="1"/>
          </p:cNvSpPr>
          <p:nvPr>
            <p:ph type="title"/>
          </p:nvPr>
        </p:nvSpPr>
        <p:spPr/>
        <p:txBody>
          <a:bodyPr>
            <a:normAutofit/>
          </a:bodyPr>
          <a:lstStyle/>
          <a:p>
            <a:pPr algn="ctr"/>
            <a:r>
              <a:rPr lang="fr-FR" sz="4000" b="1" dirty="0">
                <a:solidFill>
                  <a:srgbClr val="C00000"/>
                </a:solidFill>
                <a:effectLst>
                  <a:outerShdw blurRad="38100" dist="38100" dir="2700000" algn="tl">
                    <a:srgbClr val="000000">
                      <a:alpha val="43137"/>
                    </a:srgbClr>
                  </a:outerShdw>
                </a:effectLst>
                <a:latin typeface="Arial Black" panose="020B0A04020102020204" pitchFamily="34" charset="0"/>
              </a:rPr>
              <a:t>Objectifs de l’Observatoire</a:t>
            </a:r>
          </a:p>
        </p:txBody>
      </p:sp>
      <p:sp>
        <p:nvSpPr>
          <p:cNvPr id="3" name="Espace réservé du contenu 2">
            <a:extLst>
              <a:ext uri="{FF2B5EF4-FFF2-40B4-BE49-F238E27FC236}">
                <a16:creationId xmlns:a16="http://schemas.microsoft.com/office/drawing/2014/main" xmlns="" id="{47A2B8F4-5E6E-46CC-9253-EDE3A6DA0CBF}"/>
              </a:ext>
            </a:extLst>
          </p:cNvPr>
          <p:cNvSpPr>
            <a:spLocks noGrp="1"/>
          </p:cNvSpPr>
          <p:nvPr>
            <p:ph idx="1"/>
          </p:nvPr>
        </p:nvSpPr>
        <p:spPr>
          <a:xfrm>
            <a:off x="838200" y="1825625"/>
            <a:ext cx="10515600" cy="4667250"/>
          </a:xfrm>
        </p:spPr>
        <p:txBody>
          <a:bodyPr>
            <a:normAutofit/>
          </a:bodyPr>
          <a:lstStyle/>
          <a:p>
            <a:r>
              <a:rPr lang="fr-FR" b="1" u="sng" dirty="0">
                <a:solidFill>
                  <a:srgbClr val="0070C0"/>
                </a:solidFill>
                <a:effectLst>
                  <a:outerShdw blurRad="38100" dist="38100" dir="2700000" algn="tl">
                    <a:srgbClr val="000000">
                      <a:alpha val="43137"/>
                    </a:srgbClr>
                  </a:outerShdw>
                </a:effectLst>
              </a:rPr>
              <a:t>Être un organe de veille </a:t>
            </a:r>
            <a:r>
              <a:rPr lang="fr-FR" dirty="0"/>
              <a:t>pour tout ce qui concerne la réadaptation en Afrique, par la promotion des bonnes pratiques et la dénonciation gentille des mauvaises pratiques</a:t>
            </a:r>
          </a:p>
          <a:p>
            <a:pPr marL="0" indent="0" algn="ctr">
              <a:buNone/>
            </a:pPr>
            <a:endParaRPr lang="fr-FR" sz="1400" dirty="0"/>
          </a:p>
          <a:p>
            <a:pPr marL="0" indent="0" algn="ctr">
              <a:buNone/>
            </a:pPr>
            <a:r>
              <a:rPr lang="fr-FR" b="1" dirty="0">
                <a:solidFill>
                  <a:srgbClr val="00B050"/>
                </a:solidFill>
              </a:rPr>
              <a:t>Plus spécifiquement…</a:t>
            </a:r>
          </a:p>
          <a:p>
            <a:pPr marL="0" indent="0" algn="ctr">
              <a:buNone/>
            </a:pPr>
            <a:endParaRPr lang="fr-FR" sz="1000" dirty="0"/>
          </a:p>
          <a:p>
            <a:r>
              <a:rPr lang="fr-FR" b="1" u="sng" dirty="0">
                <a:solidFill>
                  <a:srgbClr val="0070C0"/>
                </a:solidFill>
                <a:effectLst>
                  <a:outerShdw blurRad="38100" dist="38100" dir="2700000" algn="tl">
                    <a:srgbClr val="000000">
                      <a:alpha val="43137"/>
                    </a:srgbClr>
                  </a:outerShdw>
                </a:effectLst>
              </a:rPr>
              <a:t>Recenser</a:t>
            </a:r>
            <a:r>
              <a:rPr lang="fr-FR" dirty="0"/>
              <a:t> les pratiques, les activités et actions porteuses en matière d’amélioration des conditions de vie et de participation sociale</a:t>
            </a:r>
          </a:p>
          <a:p>
            <a:endParaRPr lang="fr-FR" sz="1200" dirty="0"/>
          </a:p>
          <a:p>
            <a:r>
              <a:rPr lang="fr-FR" b="1" u="sng" dirty="0">
                <a:solidFill>
                  <a:srgbClr val="0070C0"/>
                </a:solidFill>
                <a:effectLst>
                  <a:outerShdw blurRad="38100" dist="38100" dir="2700000" algn="tl">
                    <a:srgbClr val="000000">
                      <a:alpha val="43137"/>
                    </a:srgbClr>
                  </a:outerShdw>
                </a:effectLst>
              </a:rPr>
              <a:t>Servir de plateforme de formation</a:t>
            </a:r>
            <a:r>
              <a:rPr lang="fr-FR" dirty="0"/>
              <a:t>, d'information sur le handicap et la réadaptation en Afrique.</a:t>
            </a:r>
          </a:p>
        </p:txBody>
      </p:sp>
    </p:spTree>
    <p:extLst>
      <p:ext uri="{BB962C8B-B14F-4D97-AF65-F5344CB8AC3E}">
        <p14:creationId xmlns:p14="http://schemas.microsoft.com/office/powerpoint/2010/main" val="2949627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9C398B77-4042-45B4-8ABD-05860593AB0B}"/>
              </a:ext>
            </a:extLst>
          </p:cNvPr>
          <p:cNvSpPr>
            <a:spLocks noGrp="1"/>
          </p:cNvSpPr>
          <p:nvPr>
            <p:ph type="title"/>
          </p:nvPr>
        </p:nvSpPr>
        <p:spPr/>
        <p:txBody>
          <a:bodyPr/>
          <a:lstStyle/>
          <a:p>
            <a:pPr algn="ctr"/>
            <a:r>
              <a:rPr lang="fr-FR" sz="4000" b="1" dirty="0">
                <a:solidFill>
                  <a:srgbClr val="C00000"/>
                </a:solidFill>
                <a:effectLst>
                  <a:outerShdw blurRad="38100" dist="38100" dir="2700000" algn="tl">
                    <a:srgbClr val="000000">
                      <a:alpha val="43137"/>
                    </a:srgbClr>
                  </a:outerShdw>
                </a:effectLst>
                <a:latin typeface="Arial Black" panose="020B0A04020102020204" pitchFamily="34" charset="0"/>
              </a:rPr>
              <a:t>Objectifs </a:t>
            </a:r>
            <a:r>
              <a:rPr lang="fr-FR" b="1" dirty="0">
                <a:solidFill>
                  <a:srgbClr val="C00000"/>
                </a:solidFill>
                <a:effectLst>
                  <a:outerShdw blurRad="38100" dist="38100" dir="2700000" algn="tl">
                    <a:srgbClr val="000000">
                      <a:alpha val="43137"/>
                    </a:srgbClr>
                  </a:outerShdw>
                </a:effectLst>
                <a:latin typeface="Arial Black" panose="020B0A04020102020204" pitchFamily="34" charset="0"/>
              </a:rPr>
              <a:t>de l’Observatoire</a:t>
            </a:r>
            <a:r>
              <a:rPr lang="fr-FR" dirty="0"/>
              <a:t> </a:t>
            </a:r>
            <a:r>
              <a:rPr lang="fr-FR" b="1" dirty="0">
                <a:solidFill>
                  <a:srgbClr val="C00000"/>
                </a:solidFill>
                <a:effectLst>
                  <a:outerShdw blurRad="38100" dist="38100" dir="2700000" algn="tl">
                    <a:srgbClr val="000000">
                      <a:alpha val="43137"/>
                    </a:srgbClr>
                  </a:outerShdw>
                </a:effectLst>
                <a:latin typeface="Arial Black" panose="020B0A04020102020204" pitchFamily="34" charset="0"/>
              </a:rPr>
              <a:t>(2)</a:t>
            </a:r>
          </a:p>
        </p:txBody>
      </p:sp>
      <p:sp>
        <p:nvSpPr>
          <p:cNvPr id="3" name="Espace réservé du contenu 2">
            <a:extLst>
              <a:ext uri="{FF2B5EF4-FFF2-40B4-BE49-F238E27FC236}">
                <a16:creationId xmlns:a16="http://schemas.microsoft.com/office/drawing/2014/main" xmlns="" id="{47A2B8F4-5E6E-46CC-9253-EDE3A6DA0CBF}"/>
              </a:ext>
            </a:extLst>
          </p:cNvPr>
          <p:cNvSpPr>
            <a:spLocks noGrp="1"/>
          </p:cNvSpPr>
          <p:nvPr>
            <p:ph idx="1"/>
          </p:nvPr>
        </p:nvSpPr>
        <p:spPr>
          <a:xfrm>
            <a:off x="838200" y="1825625"/>
            <a:ext cx="10515600" cy="4667250"/>
          </a:xfrm>
        </p:spPr>
        <p:txBody>
          <a:bodyPr>
            <a:normAutofit/>
          </a:bodyPr>
          <a:lstStyle/>
          <a:p>
            <a:r>
              <a:rPr lang="fr-FR" b="1" u="sng" dirty="0">
                <a:solidFill>
                  <a:srgbClr val="0070C0"/>
                </a:solidFill>
                <a:effectLst>
                  <a:outerShdw blurRad="38100" dist="38100" dir="2700000" algn="tl">
                    <a:srgbClr val="000000">
                      <a:alpha val="43137"/>
                    </a:srgbClr>
                  </a:outerShdw>
                </a:effectLst>
              </a:rPr>
              <a:t>Recueillir et diffuser </a:t>
            </a:r>
            <a:r>
              <a:rPr lang="fr-FR" dirty="0"/>
              <a:t>des témoignages de personnes handicapées, de leurs proches et accompagnateurs en rapport avec le respect et la promotion de la dignité des personnes en situation de handicap</a:t>
            </a:r>
          </a:p>
          <a:p>
            <a:endParaRPr lang="fr-FR" dirty="0"/>
          </a:p>
          <a:p>
            <a:r>
              <a:rPr lang="fr-FR" b="1" u="sng" dirty="0">
                <a:solidFill>
                  <a:srgbClr val="0070C0"/>
                </a:solidFill>
                <a:effectLst>
                  <a:outerShdw blurRad="38100" dist="38100" dir="2700000" algn="tl">
                    <a:srgbClr val="000000">
                      <a:alpha val="43137"/>
                    </a:srgbClr>
                  </a:outerShdw>
                </a:effectLst>
              </a:rPr>
              <a:t>Valoriser les enquêtes </a:t>
            </a:r>
            <a:r>
              <a:rPr lang="fr-FR" dirty="0"/>
              <a:t>déjà faites par la FATO, Handicap International et le CICR sur l’état des lieux et les plans nationaux</a:t>
            </a:r>
          </a:p>
          <a:p>
            <a:endParaRPr lang="fr-FR" dirty="0"/>
          </a:p>
          <a:p>
            <a:r>
              <a:rPr lang="fr-FR" b="1" u="sng" dirty="0">
                <a:solidFill>
                  <a:srgbClr val="0070C0"/>
                </a:solidFill>
                <a:effectLst>
                  <a:outerShdw blurRad="38100" dist="38100" dir="2700000" algn="tl">
                    <a:srgbClr val="000000">
                      <a:alpha val="43137"/>
                    </a:srgbClr>
                  </a:outerShdw>
                </a:effectLst>
              </a:rPr>
              <a:t>Faire bouger les choses </a:t>
            </a:r>
            <a:r>
              <a:rPr lang="fr-FR" dirty="0"/>
              <a:t>en matière d’amélioration et d’accès aux droits des personnes en situation de handicap</a:t>
            </a:r>
          </a:p>
          <a:p>
            <a:endParaRPr lang="fr-FR" dirty="0"/>
          </a:p>
        </p:txBody>
      </p:sp>
    </p:spTree>
    <p:extLst>
      <p:ext uri="{BB962C8B-B14F-4D97-AF65-F5344CB8AC3E}">
        <p14:creationId xmlns:p14="http://schemas.microsoft.com/office/powerpoint/2010/main" val="2351661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98CCFFB9-64CB-460C-B841-F52037938D4B}"/>
              </a:ext>
            </a:extLst>
          </p:cNvPr>
          <p:cNvSpPr>
            <a:spLocks noGrp="1"/>
          </p:cNvSpPr>
          <p:nvPr>
            <p:ph type="title"/>
          </p:nvPr>
        </p:nvSpPr>
        <p:spPr>
          <a:xfrm>
            <a:off x="699655" y="171451"/>
            <a:ext cx="10515600" cy="914400"/>
          </a:xfrm>
        </p:spPr>
        <p:txBody>
          <a:bodyPr>
            <a:normAutofit/>
          </a:bodyPr>
          <a:lstStyle/>
          <a:p>
            <a:pPr algn="ctr"/>
            <a:r>
              <a:rPr lang="fr-FR" sz="4000" b="1" dirty="0">
                <a:solidFill>
                  <a:srgbClr val="C00000"/>
                </a:solidFill>
                <a:effectLst>
                  <a:outerShdw blurRad="38100" dist="38100" dir="2700000" algn="tl">
                    <a:srgbClr val="000000">
                      <a:alpha val="43137"/>
                    </a:srgbClr>
                  </a:outerShdw>
                </a:effectLst>
                <a:latin typeface="Arial Black" panose="020B0A04020102020204" pitchFamily="34" charset="0"/>
              </a:rPr>
              <a:t>Equipe de l’OBP et Fonctionnement</a:t>
            </a:r>
          </a:p>
        </p:txBody>
      </p:sp>
      <p:sp>
        <p:nvSpPr>
          <p:cNvPr id="3" name="Espace réservé du contenu 2">
            <a:extLst>
              <a:ext uri="{FF2B5EF4-FFF2-40B4-BE49-F238E27FC236}">
                <a16:creationId xmlns:a16="http://schemas.microsoft.com/office/drawing/2014/main" xmlns="" id="{7895FEBD-260A-40A2-AB9D-7713A71B563E}"/>
              </a:ext>
            </a:extLst>
          </p:cNvPr>
          <p:cNvSpPr>
            <a:spLocks noGrp="1"/>
          </p:cNvSpPr>
          <p:nvPr>
            <p:ph idx="1"/>
          </p:nvPr>
        </p:nvSpPr>
        <p:spPr>
          <a:xfrm>
            <a:off x="1544782" y="2970067"/>
            <a:ext cx="8936182" cy="2515609"/>
          </a:xfrm>
        </p:spPr>
        <p:txBody>
          <a:bodyPr>
            <a:normAutofit lnSpcReduction="10000"/>
          </a:bodyPr>
          <a:lstStyle/>
          <a:p>
            <a:pPr algn="ctr"/>
            <a:r>
              <a:rPr lang="fr-FR" b="1" dirty="0" err="1"/>
              <a:t>Coordonateur</a:t>
            </a:r>
            <a:r>
              <a:rPr lang="fr-FR" dirty="0"/>
              <a:t> des activités de l’Observatoire</a:t>
            </a:r>
          </a:p>
          <a:p>
            <a:pPr marL="0" indent="0" algn="ctr">
              <a:buNone/>
            </a:pPr>
            <a:endParaRPr lang="fr-FR" dirty="0"/>
          </a:p>
          <a:p>
            <a:pPr algn="ctr"/>
            <a:r>
              <a:rPr lang="fr-FR" b="1" dirty="0"/>
              <a:t>Points Focaux </a:t>
            </a:r>
            <a:r>
              <a:rPr lang="fr-FR" dirty="0"/>
              <a:t>désignés dans les pays membres de la FATO</a:t>
            </a:r>
          </a:p>
          <a:p>
            <a:pPr algn="ctr"/>
            <a:endParaRPr lang="fr-FR" dirty="0"/>
          </a:p>
          <a:p>
            <a:pPr algn="ctr"/>
            <a:r>
              <a:rPr lang="fr-FR" dirty="0"/>
              <a:t>Réunions en ligne et face-à-face</a:t>
            </a:r>
          </a:p>
        </p:txBody>
      </p:sp>
      <p:grpSp>
        <p:nvGrpSpPr>
          <p:cNvPr id="22" name="Groupe 21">
            <a:extLst>
              <a:ext uri="{FF2B5EF4-FFF2-40B4-BE49-F238E27FC236}">
                <a16:creationId xmlns:a16="http://schemas.microsoft.com/office/drawing/2014/main" xmlns="" id="{E2C2DE66-F3F7-4519-93F5-D59F3E83A04A}"/>
              </a:ext>
            </a:extLst>
          </p:cNvPr>
          <p:cNvGrpSpPr/>
          <p:nvPr/>
        </p:nvGrpSpPr>
        <p:grpSpPr>
          <a:xfrm>
            <a:off x="831277" y="1107578"/>
            <a:ext cx="10529446" cy="4489666"/>
            <a:chOff x="789712" y="1994264"/>
            <a:chExt cx="10529446" cy="4489666"/>
          </a:xfrm>
        </p:grpSpPr>
        <p:grpSp>
          <p:nvGrpSpPr>
            <p:cNvPr id="20" name="Groupe 19">
              <a:extLst>
                <a:ext uri="{FF2B5EF4-FFF2-40B4-BE49-F238E27FC236}">
                  <a16:creationId xmlns:a16="http://schemas.microsoft.com/office/drawing/2014/main" xmlns="" id="{448195DB-EA24-4C13-941A-71868CF7393E}"/>
                </a:ext>
              </a:extLst>
            </p:cNvPr>
            <p:cNvGrpSpPr/>
            <p:nvPr/>
          </p:nvGrpSpPr>
          <p:grpSpPr>
            <a:xfrm>
              <a:off x="789712" y="2227413"/>
              <a:ext cx="10529446" cy="4256517"/>
              <a:chOff x="831277" y="2061153"/>
              <a:chExt cx="10529446" cy="4256517"/>
            </a:xfrm>
          </p:grpSpPr>
          <p:cxnSp>
            <p:nvCxnSpPr>
              <p:cNvPr id="7" name="Connecteur droit 6">
                <a:extLst>
                  <a:ext uri="{FF2B5EF4-FFF2-40B4-BE49-F238E27FC236}">
                    <a16:creationId xmlns:a16="http://schemas.microsoft.com/office/drawing/2014/main" xmlns="" id="{CC11171D-7EE4-43D2-ACC5-54C975856C00}"/>
                  </a:ext>
                </a:extLst>
              </p:cNvPr>
              <p:cNvCxnSpPr>
                <a:cxnSpLocks/>
              </p:cNvCxnSpPr>
              <p:nvPr/>
            </p:nvCxnSpPr>
            <p:spPr>
              <a:xfrm flipV="1">
                <a:off x="831277" y="2064328"/>
                <a:ext cx="5015348" cy="2355272"/>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9" name="Connecteur droit 8">
                <a:extLst>
                  <a:ext uri="{FF2B5EF4-FFF2-40B4-BE49-F238E27FC236}">
                    <a16:creationId xmlns:a16="http://schemas.microsoft.com/office/drawing/2014/main" xmlns="" id="{B13A46FC-6D88-4288-A7C1-4F40593F6367}"/>
                  </a:ext>
                </a:extLst>
              </p:cNvPr>
              <p:cNvCxnSpPr>
                <a:cxnSpLocks/>
              </p:cNvCxnSpPr>
              <p:nvPr/>
            </p:nvCxnSpPr>
            <p:spPr>
              <a:xfrm>
                <a:off x="5818909" y="2061153"/>
                <a:ext cx="5541814" cy="2150629"/>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4" name="Connecteur droit 13">
                <a:extLst>
                  <a:ext uri="{FF2B5EF4-FFF2-40B4-BE49-F238E27FC236}">
                    <a16:creationId xmlns:a16="http://schemas.microsoft.com/office/drawing/2014/main" xmlns="" id="{7402235B-80AE-4852-A255-419B10BAEE2D}"/>
                  </a:ext>
                </a:extLst>
              </p:cNvPr>
              <p:cNvCxnSpPr/>
              <p:nvPr/>
            </p:nvCxnSpPr>
            <p:spPr>
              <a:xfrm>
                <a:off x="1482436" y="4114797"/>
                <a:ext cx="0" cy="2202873"/>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5" name="Connecteur droit 14">
                <a:extLst>
                  <a:ext uri="{FF2B5EF4-FFF2-40B4-BE49-F238E27FC236}">
                    <a16:creationId xmlns:a16="http://schemas.microsoft.com/office/drawing/2014/main" xmlns="" id="{7F7F59AF-B931-4F1E-88F2-FB381417777E}"/>
                  </a:ext>
                </a:extLst>
              </p:cNvPr>
              <p:cNvCxnSpPr>
                <a:cxnSpLocks/>
              </p:cNvCxnSpPr>
              <p:nvPr/>
            </p:nvCxnSpPr>
            <p:spPr>
              <a:xfrm>
                <a:off x="10543309" y="3906979"/>
                <a:ext cx="0" cy="2410691"/>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8" name="Connecteur droit 17">
                <a:extLst>
                  <a:ext uri="{FF2B5EF4-FFF2-40B4-BE49-F238E27FC236}">
                    <a16:creationId xmlns:a16="http://schemas.microsoft.com/office/drawing/2014/main" xmlns="" id="{D51988A9-772D-424F-91A8-9B7EAD969E4F}"/>
                  </a:ext>
                </a:extLst>
              </p:cNvPr>
              <p:cNvCxnSpPr/>
              <p:nvPr/>
            </p:nvCxnSpPr>
            <p:spPr>
              <a:xfrm>
                <a:off x="1482436" y="6303816"/>
                <a:ext cx="9060873" cy="0"/>
              </a:xfrm>
              <a:prstGeom prst="line">
                <a:avLst/>
              </a:prstGeom>
              <a:ln w="76200"/>
            </p:spPr>
            <p:style>
              <a:lnRef idx="1">
                <a:schemeClr val="accent1"/>
              </a:lnRef>
              <a:fillRef idx="0">
                <a:schemeClr val="accent1"/>
              </a:fillRef>
              <a:effectRef idx="0">
                <a:schemeClr val="accent1"/>
              </a:effectRef>
              <a:fontRef idx="minor">
                <a:schemeClr val="tx1"/>
              </a:fontRef>
            </p:style>
          </p:cxnSp>
        </p:grpSp>
        <p:pic>
          <p:nvPicPr>
            <p:cNvPr id="21" name="Picture 2">
              <a:extLst>
                <a:ext uri="{FF2B5EF4-FFF2-40B4-BE49-F238E27FC236}">
                  <a16:creationId xmlns:a16="http://schemas.microsoft.com/office/drawing/2014/main" xmlns="" id="{A0218FB4-AC2B-458F-856C-63A1A817476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54373" y="1994264"/>
              <a:ext cx="1501373" cy="1408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1140295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1000"/>
                                        <p:tgtEl>
                                          <p:spTgt spid="22"/>
                                        </p:tgtEl>
                                      </p:cBhvr>
                                    </p:animEffect>
                                    <p:anim calcmode="lin" valueType="num">
                                      <p:cBhvr>
                                        <p:cTn id="8" dur="1000" fill="hold"/>
                                        <p:tgtEl>
                                          <p:spTgt spid="22"/>
                                        </p:tgtEl>
                                        <p:attrNameLst>
                                          <p:attrName>ppt_x</p:attrName>
                                        </p:attrNameLst>
                                      </p:cBhvr>
                                      <p:tavLst>
                                        <p:tav tm="0">
                                          <p:val>
                                            <p:strVal val="#ppt_x"/>
                                          </p:val>
                                        </p:tav>
                                        <p:tav tm="100000">
                                          <p:val>
                                            <p:strVal val="#ppt_x"/>
                                          </p:val>
                                        </p:tav>
                                      </p:tavLst>
                                    </p:anim>
                                    <p:anim calcmode="lin" valueType="num">
                                      <p:cBhvr>
                                        <p:cTn id="9"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AFRIQUE_FATO_SANS_LISTE_PAYS__dernier">
            <a:extLst>
              <a:ext uri="{FF2B5EF4-FFF2-40B4-BE49-F238E27FC236}">
                <a16:creationId xmlns:a16="http://schemas.microsoft.com/office/drawing/2014/main" xmlns="" id="{F45EF1D8-1F94-44CA-97B1-FF2268BC8F7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480" t="1754" r="1451" b="1136"/>
          <a:stretch/>
        </p:blipFill>
        <p:spPr bwMode="auto">
          <a:xfrm>
            <a:off x="4475018" y="180109"/>
            <a:ext cx="6359238" cy="6539346"/>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pic>
      <p:grpSp>
        <p:nvGrpSpPr>
          <p:cNvPr id="8" name="Groupe 7">
            <a:extLst>
              <a:ext uri="{FF2B5EF4-FFF2-40B4-BE49-F238E27FC236}">
                <a16:creationId xmlns:a16="http://schemas.microsoft.com/office/drawing/2014/main" xmlns="" id="{08B5CFDD-6CCF-4D05-8929-7492B04DE899}"/>
              </a:ext>
            </a:extLst>
          </p:cNvPr>
          <p:cNvGrpSpPr/>
          <p:nvPr/>
        </p:nvGrpSpPr>
        <p:grpSpPr>
          <a:xfrm>
            <a:off x="6096000" y="1856509"/>
            <a:ext cx="817418" cy="807605"/>
            <a:chOff x="955964" y="942109"/>
            <a:chExt cx="817418" cy="845127"/>
          </a:xfrm>
        </p:grpSpPr>
        <p:sp>
          <p:nvSpPr>
            <p:cNvPr id="6" name="Larme 5">
              <a:extLst>
                <a:ext uri="{FF2B5EF4-FFF2-40B4-BE49-F238E27FC236}">
                  <a16:creationId xmlns:a16="http://schemas.microsoft.com/office/drawing/2014/main" xmlns="" id="{CC57A780-040D-4FF6-AE59-4354C65FC132}"/>
                </a:ext>
              </a:extLst>
            </p:cNvPr>
            <p:cNvSpPr/>
            <p:nvPr/>
          </p:nvSpPr>
          <p:spPr>
            <a:xfrm rot="8144709">
              <a:off x="955964" y="942109"/>
              <a:ext cx="817418" cy="845127"/>
            </a:xfrm>
            <a:prstGeom prst="teardrop">
              <a:avLst>
                <a:gd name="adj" fmla="val 137849"/>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Ellipse 6">
              <a:extLst>
                <a:ext uri="{FF2B5EF4-FFF2-40B4-BE49-F238E27FC236}">
                  <a16:creationId xmlns:a16="http://schemas.microsoft.com/office/drawing/2014/main" xmlns="" id="{B6EB070B-9906-4D6E-A4FD-7116C0D31A83}"/>
                </a:ext>
              </a:extLst>
            </p:cNvPr>
            <p:cNvSpPr/>
            <p:nvPr/>
          </p:nvSpPr>
          <p:spPr>
            <a:xfrm>
              <a:off x="1052947" y="1066800"/>
              <a:ext cx="609600" cy="595745"/>
            </a:xfrm>
            <a:prstGeom prst="ellips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9" name="Groupe 8">
            <a:extLst>
              <a:ext uri="{FF2B5EF4-FFF2-40B4-BE49-F238E27FC236}">
                <a16:creationId xmlns:a16="http://schemas.microsoft.com/office/drawing/2014/main" xmlns="" id="{7359B3B9-C6F3-4EFB-A2E4-0A5DBB42A70E}"/>
              </a:ext>
            </a:extLst>
          </p:cNvPr>
          <p:cNvGrpSpPr/>
          <p:nvPr/>
        </p:nvGrpSpPr>
        <p:grpSpPr>
          <a:xfrm>
            <a:off x="5742844" y="2280449"/>
            <a:ext cx="540328" cy="516659"/>
            <a:chOff x="955964" y="942109"/>
            <a:chExt cx="817418" cy="845127"/>
          </a:xfrm>
        </p:grpSpPr>
        <p:sp>
          <p:nvSpPr>
            <p:cNvPr id="10" name="Larme 9">
              <a:extLst>
                <a:ext uri="{FF2B5EF4-FFF2-40B4-BE49-F238E27FC236}">
                  <a16:creationId xmlns:a16="http://schemas.microsoft.com/office/drawing/2014/main" xmlns="" id="{330A789E-2569-4513-AED2-C40196F2168F}"/>
                </a:ext>
              </a:extLst>
            </p:cNvPr>
            <p:cNvSpPr/>
            <p:nvPr/>
          </p:nvSpPr>
          <p:spPr>
            <a:xfrm rot="8144709">
              <a:off x="955964" y="942109"/>
              <a:ext cx="817418" cy="845127"/>
            </a:xfrm>
            <a:prstGeom prst="teardrop">
              <a:avLst>
                <a:gd name="adj" fmla="val 137849"/>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Ellipse 10">
              <a:extLst>
                <a:ext uri="{FF2B5EF4-FFF2-40B4-BE49-F238E27FC236}">
                  <a16:creationId xmlns:a16="http://schemas.microsoft.com/office/drawing/2014/main" xmlns="" id="{F0AA227F-55EC-4F71-82D5-8FFAEDFF3087}"/>
                </a:ext>
              </a:extLst>
            </p:cNvPr>
            <p:cNvSpPr/>
            <p:nvPr/>
          </p:nvSpPr>
          <p:spPr>
            <a:xfrm>
              <a:off x="1052947" y="1066800"/>
              <a:ext cx="609600" cy="595745"/>
            </a:xfrm>
            <a:prstGeom prst="ellips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12" name="Groupe 11">
            <a:extLst>
              <a:ext uri="{FF2B5EF4-FFF2-40B4-BE49-F238E27FC236}">
                <a16:creationId xmlns:a16="http://schemas.microsoft.com/office/drawing/2014/main" xmlns="" id="{73BCA2CB-670F-4654-80E3-B65F5F498163}"/>
              </a:ext>
            </a:extLst>
          </p:cNvPr>
          <p:cNvGrpSpPr/>
          <p:nvPr/>
        </p:nvGrpSpPr>
        <p:grpSpPr>
          <a:xfrm>
            <a:off x="5059392" y="1526004"/>
            <a:ext cx="540328" cy="516659"/>
            <a:chOff x="955964" y="942109"/>
            <a:chExt cx="817418" cy="845127"/>
          </a:xfrm>
        </p:grpSpPr>
        <p:sp>
          <p:nvSpPr>
            <p:cNvPr id="13" name="Larme 12">
              <a:extLst>
                <a:ext uri="{FF2B5EF4-FFF2-40B4-BE49-F238E27FC236}">
                  <a16:creationId xmlns:a16="http://schemas.microsoft.com/office/drawing/2014/main" xmlns="" id="{999284BE-C2FD-4A04-BBE8-FF955AD1D9ED}"/>
                </a:ext>
              </a:extLst>
            </p:cNvPr>
            <p:cNvSpPr/>
            <p:nvPr/>
          </p:nvSpPr>
          <p:spPr>
            <a:xfrm rot="8144709">
              <a:off x="955964" y="942109"/>
              <a:ext cx="817418" cy="845127"/>
            </a:xfrm>
            <a:prstGeom prst="teardrop">
              <a:avLst>
                <a:gd name="adj" fmla="val 137849"/>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Ellipse 13">
              <a:extLst>
                <a:ext uri="{FF2B5EF4-FFF2-40B4-BE49-F238E27FC236}">
                  <a16:creationId xmlns:a16="http://schemas.microsoft.com/office/drawing/2014/main" xmlns="" id="{26D13465-43A4-40BA-A613-AC5BEE8C76FB}"/>
                </a:ext>
              </a:extLst>
            </p:cNvPr>
            <p:cNvSpPr/>
            <p:nvPr/>
          </p:nvSpPr>
          <p:spPr>
            <a:xfrm>
              <a:off x="1052947" y="1066800"/>
              <a:ext cx="609600" cy="595745"/>
            </a:xfrm>
            <a:prstGeom prst="ellips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15" name="Groupe 14">
            <a:extLst>
              <a:ext uri="{FF2B5EF4-FFF2-40B4-BE49-F238E27FC236}">
                <a16:creationId xmlns:a16="http://schemas.microsoft.com/office/drawing/2014/main" xmlns="" id="{220A4263-8AF3-457C-BFE5-EF0B0BB3D3E2}"/>
              </a:ext>
            </a:extLst>
          </p:cNvPr>
          <p:cNvGrpSpPr/>
          <p:nvPr/>
        </p:nvGrpSpPr>
        <p:grpSpPr>
          <a:xfrm>
            <a:off x="7164121" y="1427542"/>
            <a:ext cx="540328" cy="516659"/>
            <a:chOff x="955964" y="942109"/>
            <a:chExt cx="817418" cy="845127"/>
          </a:xfrm>
        </p:grpSpPr>
        <p:sp>
          <p:nvSpPr>
            <p:cNvPr id="16" name="Larme 15">
              <a:extLst>
                <a:ext uri="{FF2B5EF4-FFF2-40B4-BE49-F238E27FC236}">
                  <a16:creationId xmlns:a16="http://schemas.microsoft.com/office/drawing/2014/main" xmlns="" id="{AFBAE8B5-B8A0-444A-9B48-79CB77590688}"/>
                </a:ext>
              </a:extLst>
            </p:cNvPr>
            <p:cNvSpPr/>
            <p:nvPr/>
          </p:nvSpPr>
          <p:spPr>
            <a:xfrm rot="8144709">
              <a:off x="955964" y="942109"/>
              <a:ext cx="817418" cy="845127"/>
            </a:xfrm>
            <a:prstGeom prst="teardrop">
              <a:avLst>
                <a:gd name="adj" fmla="val 137849"/>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Ellipse 16">
              <a:extLst>
                <a:ext uri="{FF2B5EF4-FFF2-40B4-BE49-F238E27FC236}">
                  <a16:creationId xmlns:a16="http://schemas.microsoft.com/office/drawing/2014/main" xmlns="" id="{AB92D0AF-FFEC-4AB0-A1DE-242E1039C194}"/>
                </a:ext>
              </a:extLst>
            </p:cNvPr>
            <p:cNvSpPr/>
            <p:nvPr/>
          </p:nvSpPr>
          <p:spPr>
            <a:xfrm>
              <a:off x="1052947" y="1066800"/>
              <a:ext cx="609600" cy="595745"/>
            </a:xfrm>
            <a:prstGeom prst="ellips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18" name="Groupe 17">
            <a:extLst>
              <a:ext uri="{FF2B5EF4-FFF2-40B4-BE49-F238E27FC236}">
                <a16:creationId xmlns:a16="http://schemas.microsoft.com/office/drawing/2014/main" xmlns="" id="{582FBDB9-D36E-4525-97B9-B9D0F674C4D2}"/>
              </a:ext>
            </a:extLst>
          </p:cNvPr>
          <p:cNvGrpSpPr/>
          <p:nvPr/>
        </p:nvGrpSpPr>
        <p:grpSpPr>
          <a:xfrm>
            <a:off x="7724202" y="1743652"/>
            <a:ext cx="540328" cy="516659"/>
            <a:chOff x="955964" y="942109"/>
            <a:chExt cx="817418" cy="845127"/>
          </a:xfrm>
        </p:grpSpPr>
        <p:sp>
          <p:nvSpPr>
            <p:cNvPr id="19" name="Larme 18">
              <a:extLst>
                <a:ext uri="{FF2B5EF4-FFF2-40B4-BE49-F238E27FC236}">
                  <a16:creationId xmlns:a16="http://schemas.microsoft.com/office/drawing/2014/main" xmlns="" id="{99A4EF0A-E51A-4AA4-99AA-2C8A06B8B388}"/>
                </a:ext>
              </a:extLst>
            </p:cNvPr>
            <p:cNvSpPr/>
            <p:nvPr/>
          </p:nvSpPr>
          <p:spPr>
            <a:xfrm rot="8144709">
              <a:off x="955964" y="942109"/>
              <a:ext cx="817418" cy="845127"/>
            </a:xfrm>
            <a:prstGeom prst="teardrop">
              <a:avLst>
                <a:gd name="adj" fmla="val 137849"/>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Ellipse 19">
              <a:extLst>
                <a:ext uri="{FF2B5EF4-FFF2-40B4-BE49-F238E27FC236}">
                  <a16:creationId xmlns:a16="http://schemas.microsoft.com/office/drawing/2014/main" xmlns="" id="{983FDDDD-B8D9-4723-AD74-C077E4113F0B}"/>
                </a:ext>
              </a:extLst>
            </p:cNvPr>
            <p:cNvSpPr/>
            <p:nvPr/>
          </p:nvSpPr>
          <p:spPr>
            <a:xfrm>
              <a:off x="1052947" y="1066800"/>
              <a:ext cx="609600" cy="595745"/>
            </a:xfrm>
            <a:prstGeom prst="ellips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21" name="Groupe 20">
            <a:extLst>
              <a:ext uri="{FF2B5EF4-FFF2-40B4-BE49-F238E27FC236}">
                <a16:creationId xmlns:a16="http://schemas.microsoft.com/office/drawing/2014/main" xmlns="" id="{7452DA3B-09BC-47C5-AD3B-CD338EDA5A2A}"/>
              </a:ext>
            </a:extLst>
          </p:cNvPr>
          <p:cNvGrpSpPr/>
          <p:nvPr/>
        </p:nvGrpSpPr>
        <p:grpSpPr>
          <a:xfrm>
            <a:off x="9227127" y="2912340"/>
            <a:ext cx="540328" cy="516659"/>
            <a:chOff x="955964" y="942109"/>
            <a:chExt cx="817418" cy="845127"/>
          </a:xfrm>
        </p:grpSpPr>
        <p:sp>
          <p:nvSpPr>
            <p:cNvPr id="22" name="Larme 21">
              <a:extLst>
                <a:ext uri="{FF2B5EF4-FFF2-40B4-BE49-F238E27FC236}">
                  <a16:creationId xmlns:a16="http://schemas.microsoft.com/office/drawing/2014/main" xmlns="" id="{36950B7F-FD00-4F53-9C12-4925D5AC3C43}"/>
                </a:ext>
              </a:extLst>
            </p:cNvPr>
            <p:cNvSpPr/>
            <p:nvPr/>
          </p:nvSpPr>
          <p:spPr>
            <a:xfrm rot="8144709">
              <a:off x="955964" y="942109"/>
              <a:ext cx="817418" cy="845127"/>
            </a:xfrm>
            <a:prstGeom prst="teardrop">
              <a:avLst>
                <a:gd name="adj" fmla="val 137849"/>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Ellipse 22">
              <a:extLst>
                <a:ext uri="{FF2B5EF4-FFF2-40B4-BE49-F238E27FC236}">
                  <a16:creationId xmlns:a16="http://schemas.microsoft.com/office/drawing/2014/main" xmlns="" id="{936CFE65-C425-49C8-99CE-CCC0C2D3CB53}"/>
                </a:ext>
              </a:extLst>
            </p:cNvPr>
            <p:cNvSpPr/>
            <p:nvPr/>
          </p:nvSpPr>
          <p:spPr>
            <a:xfrm>
              <a:off x="1052947" y="1066800"/>
              <a:ext cx="609600" cy="595745"/>
            </a:xfrm>
            <a:prstGeom prst="ellips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24" name="Groupe 23">
            <a:extLst>
              <a:ext uri="{FF2B5EF4-FFF2-40B4-BE49-F238E27FC236}">
                <a16:creationId xmlns:a16="http://schemas.microsoft.com/office/drawing/2014/main" xmlns="" id="{07601DBA-3E08-46D7-B562-172889F38148}"/>
              </a:ext>
            </a:extLst>
          </p:cNvPr>
          <p:cNvGrpSpPr/>
          <p:nvPr/>
        </p:nvGrpSpPr>
        <p:grpSpPr>
          <a:xfrm>
            <a:off x="8162089" y="2991992"/>
            <a:ext cx="540328" cy="516659"/>
            <a:chOff x="955964" y="942109"/>
            <a:chExt cx="817418" cy="845127"/>
          </a:xfrm>
        </p:grpSpPr>
        <p:sp>
          <p:nvSpPr>
            <p:cNvPr id="25" name="Larme 24">
              <a:extLst>
                <a:ext uri="{FF2B5EF4-FFF2-40B4-BE49-F238E27FC236}">
                  <a16:creationId xmlns:a16="http://schemas.microsoft.com/office/drawing/2014/main" xmlns="" id="{CF776B5D-D87D-40DA-A564-64150D88E5F8}"/>
                </a:ext>
              </a:extLst>
            </p:cNvPr>
            <p:cNvSpPr/>
            <p:nvPr/>
          </p:nvSpPr>
          <p:spPr>
            <a:xfrm rot="8144709">
              <a:off x="955964" y="942109"/>
              <a:ext cx="817418" cy="845127"/>
            </a:xfrm>
            <a:prstGeom prst="teardrop">
              <a:avLst>
                <a:gd name="adj" fmla="val 137849"/>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Ellipse 25">
              <a:extLst>
                <a:ext uri="{FF2B5EF4-FFF2-40B4-BE49-F238E27FC236}">
                  <a16:creationId xmlns:a16="http://schemas.microsoft.com/office/drawing/2014/main" xmlns="" id="{9DB06F50-AE45-4B34-AEDC-ED4D0EB467CE}"/>
                </a:ext>
              </a:extLst>
            </p:cNvPr>
            <p:cNvSpPr/>
            <p:nvPr/>
          </p:nvSpPr>
          <p:spPr>
            <a:xfrm>
              <a:off x="1052947" y="1066800"/>
              <a:ext cx="609600" cy="595745"/>
            </a:xfrm>
            <a:prstGeom prst="ellips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27" name="Groupe 26">
            <a:extLst>
              <a:ext uri="{FF2B5EF4-FFF2-40B4-BE49-F238E27FC236}">
                <a16:creationId xmlns:a16="http://schemas.microsoft.com/office/drawing/2014/main" xmlns="" id="{FAFC21EE-6831-4DFA-B0B9-9E6B356BE54A}"/>
              </a:ext>
            </a:extLst>
          </p:cNvPr>
          <p:cNvGrpSpPr/>
          <p:nvPr/>
        </p:nvGrpSpPr>
        <p:grpSpPr>
          <a:xfrm>
            <a:off x="8368145" y="3989677"/>
            <a:ext cx="540328" cy="516659"/>
            <a:chOff x="955964" y="942109"/>
            <a:chExt cx="817418" cy="845127"/>
          </a:xfrm>
        </p:grpSpPr>
        <p:sp>
          <p:nvSpPr>
            <p:cNvPr id="28" name="Larme 27">
              <a:extLst>
                <a:ext uri="{FF2B5EF4-FFF2-40B4-BE49-F238E27FC236}">
                  <a16:creationId xmlns:a16="http://schemas.microsoft.com/office/drawing/2014/main" xmlns="" id="{517E052B-4FED-4202-AF2D-BF64D216D8F1}"/>
                </a:ext>
              </a:extLst>
            </p:cNvPr>
            <p:cNvSpPr/>
            <p:nvPr/>
          </p:nvSpPr>
          <p:spPr>
            <a:xfrm rot="8144709">
              <a:off x="955964" y="942109"/>
              <a:ext cx="817418" cy="845127"/>
            </a:xfrm>
            <a:prstGeom prst="teardrop">
              <a:avLst>
                <a:gd name="adj" fmla="val 137849"/>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9" name="Ellipse 28">
              <a:extLst>
                <a:ext uri="{FF2B5EF4-FFF2-40B4-BE49-F238E27FC236}">
                  <a16:creationId xmlns:a16="http://schemas.microsoft.com/office/drawing/2014/main" xmlns="" id="{16F7CAA9-1344-4E41-AFA0-E4C54DB751B8}"/>
                </a:ext>
              </a:extLst>
            </p:cNvPr>
            <p:cNvSpPr/>
            <p:nvPr/>
          </p:nvSpPr>
          <p:spPr>
            <a:xfrm>
              <a:off x="1052947" y="1066800"/>
              <a:ext cx="609600" cy="595745"/>
            </a:xfrm>
            <a:prstGeom prst="ellips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30" name="Groupe 29">
            <a:extLst>
              <a:ext uri="{FF2B5EF4-FFF2-40B4-BE49-F238E27FC236}">
                <a16:creationId xmlns:a16="http://schemas.microsoft.com/office/drawing/2014/main" xmlns="" id="{D12F7328-5683-425C-A7B3-C4B183F632AD}"/>
              </a:ext>
            </a:extLst>
          </p:cNvPr>
          <p:cNvGrpSpPr/>
          <p:nvPr/>
        </p:nvGrpSpPr>
        <p:grpSpPr>
          <a:xfrm>
            <a:off x="9021071" y="3558193"/>
            <a:ext cx="540328" cy="516659"/>
            <a:chOff x="955964" y="942109"/>
            <a:chExt cx="817418" cy="845127"/>
          </a:xfrm>
        </p:grpSpPr>
        <p:sp>
          <p:nvSpPr>
            <p:cNvPr id="31" name="Larme 30">
              <a:extLst>
                <a:ext uri="{FF2B5EF4-FFF2-40B4-BE49-F238E27FC236}">
                  <a16:creationId xmlns:a16="http://schemas.microsoft.com/office/drawing/2014/main" xmlns="" id="{65E214A5-E478-473A-A69D-5CACFEC5AB86}"/>
                </a:ext>
              </a:extLst>
            </p:cNvPr>
            <p:cNvSpPr/>
            <p:nvPr/>
          </p:nvSpPr>
          <p:spPr>
            <a:xfrm rot="8144709">
              <a:off x="955964" y="942109"/>
              <a:ext cx="817418" cy="845127"/>
            </a:xfrm>
            <a:prstGeom prst="teardrop">
              <a:avLst>
                <a:gd name="adj" fmla="val 137849"/>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2" name="Ellipse 31">
              <a:extLst>
                <a:ext uri="{FF2B5EF4-FFF2-40B4-BE49-F238E27FC236}">
                  <a16:creationId xmlns:a16="http://schemas.microsoft.com/office/drawing/2014/main" xmlns="" id="{4ED86FD5-18F9-45C3-B301-1D9359B24A5E}"/>
                </a:ext>
              </a:extLst>
            </p:cNvPr>
            <p:cNvSpPr/>
            <p:nvPr/>
          </p:nvSpPr>
          <p:spPr>
            <a:xfrm>
              <a:off x="1052947" y="1066800"/>
              <a:ext cx="609600" cy="595745"/>
            </a:xfrm>
            <a:prstGeom prst="ellips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33" name="Groupe 32">
            <a:extLst>
              <a:ext uri="{FF2B5EF4-FFF2-40B4-BE49-F238E27FC236}">
                <a16:creationId xmlns:a16="http://schemas.microsoft.com/office/drawing/2014/main" xmlns="" id="{50BC91B9-413D-45A5-A2A5-7E136CE594F9}"/>
              </a:ext>
            </a:extLst>
          </p:cNvPr>
          <p:cNvGrpSpPr/>
          <p:nvPr/>
        </p:nvGrpSpPr>
        <p:grpSpPr>
          <a:xfrm>
            <a:off x="8187277" y="5278581"/>
            <a:ext cx="540328" cy="516659"/>
            <a:chOff x="955964" y="942109"/>
            <a:chExt cx="817418" cy="845127"/>
          </a:xfrm>
        </p:grpSpPr>
        <p:sp>
          <p:nvSpPr>
            <p:cNvPr id="34" name="Larme 33">
              <a:extLst>
                <a:ext uri="{FF2B5EF4-FFF2-40B4-BE49-F238E27FC236}">
                  <a16:creationId xmlns:a16="http://schemas.microsoft.com/office/drawing/2014/main" xmlns="" id="{BC89453D-446D-4EEF-8A22-43F057F547CE}"/>
                </a:ext>
              </a:extLst>
            </p:cNvPr>
            <p:cNvSpPr/>
            <p:nvPr/>
          </p:nvSpPr>
          <p:spPr>
            <a:xfrm rot="8144709">
              <a:off x="955964" y="942109"/>
              <a:ext cx="817418" cy="845127"/>
            </a:xfrm>
            <a:prstGeom prst="teardrop">
              <a:avLst>
                <a:gd name="adj" fmla="val 137849"/>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5" name="Ellipse 34">
              <a:extLst>
                <a:ext uri="{FF2B5EF4-FFF2-40B4-BE49-F238E27FC236}">
                  <a16:creationId xmlns:a16="http://schemas.microsoft.com/office/drawing/2014/main" xmlns="" id="{A2CD3868-2B2A-41BB-8D21-375B27BFBFD9}"/>
                </a:ext>
              </a:extLst>
            </p:cNvPr>
            <p:cNvSpPr/>
            <p:nvPr/>
          </p:nvSpPr>
          <p:spPr>
            <a:xfrm>
              <a:off x="1052947" y="1066800"/>
              <a:ext cx="609600" cy="595745"/>
            </a:xfrm>
            <a:prstGeom prst="ellips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36" name="Groupe 35">
            <a:extLst>
              <a:ext uri="{FF2B5EF4-FFF2-40B4-BE49-F238E27FC236}">
                <a16:creationId xmlns:a16="http://schemas.microsoft.com/office/drawing/2014/main" xmlns="" id="{689CBCCA-A7F9-46EE-9EB7-AA447FFBC223}"/>
              </a:ext>
            </a:extLst>
          </p:cNvPr>
          <p:cNvGrpSpPr/>
          <p:nvPr/>
        </p:nvGrpSpPr>
        <p:grpSpPr>
          <a:xfrm>
            <a:off x="7676081" y="2355392"/>
            <a:ext cx="540328" cy="516659"/>
            <a:chOff x="955964" y="942109"/>
            <a:chExt cx="817418" cy="845127"/>
          </a:xfrm>
        </p:grpSpPr>
        <p:sp>
          <p:nvSpPr>
            <p:cNvPr id="37" name="Larme 36">
              <a:extLst>
                <a:ext uri="{FF2B5EF4-FFF2-40B4-BE49-F238E27FC236}">
                  <a16:creationId xmlns:a16="http://schemas.microsoft.com/office/drawing/2014/main" xmlns="" id="{2C9D1A58-47EF-4F2B-A2C9-06E29BBD8EAB}"/>
                </a:ext>
              </a:extLst>
            </p:cNvPr>
            <p:cNvSpPr/>
            <p:nvPr/>
          </p:nvSpPr>
          <p:spPr>
            <a:xfrm rot="8144709">
              <a:off x="955964" y="942109"/>
              <a:ext cx="817418" cy="845127"/>
            </a:xfrm>
            <a:prstGeom prst="teardrop">
              <a:avLst>
                <a:gd name="adj" fmla="val 137849"/>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8" name="Ellipse 37">
              <a:extLst>
                <a:ext uri="{FF2B5EF4-FFF2-40B4-BE49-F238E27FC236}">
                  <a16:creationId xmlns:a16="http://schemas.microsoft.com/office/drawing/2014/main" xmlns="" id="{ABDE8229-1927-4383-9BF7-4F08A8C81FDD}"/>
                </a:ext>
              </a:extLst>
            </p:cNvPr>
            <p:cNvSpPr/>
            <p:nvPr/>
          </p:nvSpPr>
          <p:spPr>
            <a:xfrm>
              <a:off x="1052947" y="1066800"/>
              <a:ext cx="609600" cy="595745"/>
            </a:xfrm>
            <a:prstGeom prst="ellips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39" name="Groupe 38">
            <a:extLst>
              <a:ext uri="{FF2B5EF4-FFF2-40B4-BE49-F238E27FC236}">
                <a16:creationId xmlns:a16="http://schemas.microsoft.com/office/drawing/2014/main" xmlns="" id="{74C400B8-1EF2-4504-9B55-4F9853767815}"/>
              </a:ext>
            </a:extLst>
          </p:cNvPr>
          <p:cNvGrpSpPr/>
          <p:nvPr/>
        </p:nvGrpSpPr>
        <p:grpSpPr>
          <a:xfrm>
            <a:off x="7193739" y="2500193"/>
            <a:ext cx="540328" cy="516659"/>
            <a:chOff x="955964" y="942109"/>
            <a:chExt cx="817418" cy="845127"/>
          </a:xfrm>
        </p:grpSpPr>
        <p:sp>
          <p:nvSpPr>
            <p:cNvPr id="40" name="Larme 39">
              <a:extLst>
                <a:ext uri="{FF2B5EF4-FFF2-40B4-BE49-F238E27FC236}">
                  <a16:creationId xmlns:a16="http://schemas.microsoft.com/office/drawing/2014/main" xmlns="" id="{BB892813-519C-4636-97B8-9447D7FF7D71}"/>
                </a:ext>
              </a:extLst>
            </p:cNvPr>
            <p:cNvSpPr/>
            <p:nvPr/>
          </p:nvSpPr>
          <p:spPr>
            <a:xfrm rot="8144709">
              <a:off x="955964" y="942109"/>
              <a:ext cx="817418" cy="845127"/>
            </a:xfrm>
            <a:prstGeom prst="teardrop">
              <a:avLst>
                <a:gd name="adj" fmla="val 137849"/>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1" name="Ellipse 40">
              <a:extLst>
                <a:ext uri="{FF2B5EF4-FFF2-40B4-BE49-F238E27FC236}">
                  <a16:creationId xmlns:a16="http://schemas.microsoft.com/office/drawing/2014/main" xmlns="" id="{787787B7-9C17-4C63-A36A-44AC0F9F9087}"/>
                </a:ext>
              </a:extLst>
            </p:cNvPr>
            <p:cNvSpPr/>
            <p:nvPr/>
          </p:nvSpPr>
          <p:spPr>
            <a:xfrm>
              <a:off x="1052947" y="1066800"/>
              <a:ext cx="609600" cy="595745"/>
            </a:xfrm>
            <a:prstGeom prst="ellips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42" name="Groupe 41">
            <a:extLst>
              <a:ext uri="{FF2B5EF4-FFF2-40B4-BE49-F238E27FC236}">
                <a16:creationId xmlns:a16="http://schemas.microsoft.com/office/drawing/2014/main" xmlns="" id="{21B7C11D-BD81-4A67-9EB0-55ACF588E46F}"/>
              </a:ext>
            </a:extLst>
          </p:cNvPr>
          <p:cNvGrpSpPr/>
          <p:nvPr/>
        </p:nvGrpSpPr>
        <p:grpSpPr>
          <a:xfrm>
            <a:off x="8711400" y="3010681"/>
            <a:ext cx="540328" cy="516659"/>
            <a:chOff x="955964" y="942109"/>
            <a:chExt cx="817418" cy="845127"/>
          </a:xfrm>
        </p:grpSpPr>
        <p:sp>
          <p:nvSpPr>
            <p:cNvPr id="43" name="Larme 42">
              <a:extLst>
                <a:ext uri="{FF2B5EF4-FFF2-40B4-BE49-F238E27FC236}">
                  <a16:creationId xmlns:a16="http://schemas.microsoft.com/office/drawing/2014/main" xmlns="" id="{0C4DC0D4-E749-43E7-803D-B04B7072C475}"/>
                </a:ext>
              </a:extLst>
            </p:cNvPr>
            <p:cNvSpPr/>
            <p:nvPr/>
          </p:nvSpPr>
          <p:spPr>
            <a:xfrm rot="8144709">
              <a:off x="955964" y="942109"/>
              <a:ext cx="817418" cy="845127"/>
            </a:xfrm>
            <a:prstGeom prst="teardrop">
              <a:avLst>
                <a:gd name="adj" fmla="val 137849"/>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4" name="Ellipse 43">
              <a:extLst>
                <a:ext uri="{FF2B5EF4-FFF2-40B4-BE49-F238E27FC236}">
                  <a16:creationId xmlns:a16="http://schemas.microsoft.com/office/drawing/2014/main" xmlns="" id="{FE8419AB-8C43-409B-8563-19C205874F81}"/>
                </a:ext>
              </a:extLst>
            </p:cNvPr>
            <p:cNvSpPr/>
            <p:nvPr/>
          </p:nvSpPr>
          <p:spPr>
            <a:xfrm>
              <a:off x="1052948" y="1066799"/>
              <a:ext cx="609601" cy="595745"/>
            </a:xfrm>
            <a:prstGeom prst="ellips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45" name="Groupe 44">
            <a:extLst>
              <a:ext uri="{FF2B5EF4-FFF2-40B4-BE49-F238E27FC236}">
                <a16:creationId xmlns:a16="http://schemas.microsoft.com/office/drawing/2014/main" xmlns="" id="{670034D6-D3DC-4A44-BB1F-01681A9D6345}"/>
              </a:ext>
            </a:extLst>
          </p:cNvPr>
          <p:cNvGrpSpPr/>
          <p:nvPr/>
        </p:nvGrpSpPr>
        <p:grpSpPr>
          <a:xfrm>
            <a:off x="9330742" y="2001981"/>
            <a:ext cx="540328" cy="516659"/>
            <a:chOff x="955964" y="942109"/>
            <a:chExt cx="817418" cy="845127"/>
          </a:xfrm>
        </p:grpSpPr>
        <p:sp>
          <p:nvSpPr>
            <p:cNvPr id="46" name="Larme 45">
              <a:extLst>
                <a:ext uri="{FF2B5EF4-FFF2-40B4-BE49-F238E27FC236}">
                  <a16:creationId xmlns:a16="http://schemas.microsoft.com/office/drawing/2014/main" xmlns="" id="{250324B0-BDCB-4572-ACD8-ADAB26232122}"/>
                </a:ext>
              </a:extLst>
            </p:cNvPr>
            <p:cNvSpPr/>
            <p:nvPr/>
          </p:nvSpPr>
          <p:spPr>
            <a:xfrm rot="8144709">
              <a:off x="955964" y="942109"/>
              <a:ext cx="817418" cy="845127"/>
            </a:xfrm>
            <a:prstGeom prst="teardrop">
              <a:avLst>
                <a:gd name="adj" fmla="val 137849"/>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7" name="Ellipse 46">
              <a:extLst>
                <a:ext uri="{FF2B5EF4-FFF2-40B4-BE49-F238E27FC236}">
                  <a16:creationId xmlns:a16="http://schemas.microsoft.com/office/drawing/2014/main" xmlns="" id="{9C5E634C-27E8-4205-958E-599E11052222}"/>
                </a:ext>
              </a:extLst>
            </p:cNvPr>
            <p:cNvSpPr/>
            <p:nvPr/>
          </p:nvSpPr>
          <p:spPr>
            <a:xfrm>
              <a:off x="1052947" y="1066800"/>
              <a:ext cx="609600" cy="595745"/>
            </a:xfrm>
            <a:prstGeom prst="ellips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51" name="Groupe 50">
            <a:extLst>
              <a:ext uri="{FF2B5EF4-FFF2-40B4-BE49-F238E27FC236}">
                <a16:creationId xmlns:a16="http://schemas.microsoft.com/office/drawing/2014/main" xmlns="" id="{41E2C6CB-793A-441A-8FFC-EA354B3BEB64}"/>
              </a:ext>
            </a:extLst>
          </p:cNvPr>
          <p:cNvGrpSpPr/>
          <p:nvPr/>
        </p:nvGrpSpPr>
        <p:grpSpPr>
          <a:xfrm>
            <a:off x="9797807" y="4542751"/>
            <a:ext cx="540328" cy="516659"/>
            <a:chOff x="955964" y="942109"/>
            <a:chExt cx="817418" cy="845127"/>
          </a:xfrm>
        </p:grpSpPr>
        <p:sp>
          <p:nvSpPr>
            <p:cNvPr id="52" name="Larme 51">
              <a:extLst>
                <a:ext uri="{FF2B5EF4-FFF2-40B4-BE49-F238E27FC236}">
                  <a16:creationId xmlns:a16="http://schemas.microsoft.com/office/drawing/2014/main" xmlns="" id="{2542A6D7-49DE-4F6D-832E-C9FE571A53F3}"/>
                </a:ext>
              </a:extLst>
            </p:cNvPr>
            <p:cNvSpPr/>
            <p:nvPr/>
          </p:nvSpPr>
          <p:spPr>
            <a:xfrm rot="8144709">
              <a:off x="955964" y="942109"/>
              <a:ext cx="817418" cy="845127"/>
            </a:xfrm>
            <a:prstGeom prst="teardrop">
              <a:avLst>
                <a:gd name="adj" fmla="val 137849"/>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3" name="Ellipse 52">
              <a:extLst>
                <a:ext uri="{FF2B5EF4-FFF2-40B4-BE49-F238E27FC236}">
                  <a16:creationId xmlns:a16="http://schemas.microsoft.com/office/drawing/2014/main" xmlns="" id="{57D6FAD5-0337-4AE6-918D-7ACAE2D5326A}"/>
                </a:ext>
              </a:extLst>
            </p:cNvPr>
            <p:cNvSpPr/>
            <p:nvPr/>
          </p:nvSpPr>
          <p:spPr>
            <a:xfrm>
              <a:off x="1052947" y="1066800"/>
              <a:ext cx="609600" cy="595745"/>
            </a:xfrm>
            <a:prstGeom prst="ellips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54" name="Groupe 53">
            <a:extLst>
              <a:ext uri="{FF2B5EF4-FFF2-40B4-BE49-F238E27FC236}">
                <a16:creationId xmlns:a16="http://schemas.microsoft.com/office/drawing/2014/main" xmlns="" id="{E30C6794-ED3F-49EF-A162-C01C6C711890}"/>
              </a:ext>
            </a:extLst>
          </p:cNvPr>
          <p:cNvGrpSpPr/>
          <p:nvPr/>
        </p:nvGrpSpPr>
        <p:grpSpPr>
          <a:xfrm>
            <a:off x="7272583" y="2996701"/>
            <a:ext cx="540328" cy="516659"/>
            <a:chOff x="955964" y="942109"/>
            <a:chExt cx="817418" cy="845127"/>
          </a:xfrm>
        </p:grpSpPr>
        <p:sp>
          <p:nvSpPr>
            <p:cNvPr id="55" name="Larme 54">
              <a:extLst>
                <a:ext uri="{FF2B5EF4-FFF2-40B4-BE49-F238E27FC236}">
                  <a16:creationId xmlns:a16="http://schemas.microsoft.com/office/drawing/2014/main" xmlns="" id="{38C48379-9161-4F4F-BB9E-C9F90AA2433C}"/>
                </a:ext>
              </a:extLst>
            </p:cNvPr>
            <p:cNvSpPr/>
            <p:nvPr/>
          </p:nvSpPr>
          <p:spPr>
            <a:xfrm rot="8144709">
              <a:off x="955964" y="942109"/>
              <a:ext cx="817418" cy="845127"/>
            </a:xfrm>
            <a:prstGeom prst="teardrop">
              <a:avLst>
                <a:gd name="adj" fmla="val 137849"/>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6" name="Ellipse 55">
              <a:extLst>
                <a:ext uri="{FF2B5EF4-FFF2-40B4-BE49-F238E27FC236}">
                  <a16:creationId xmlns:a16="http://schemas.microsoft.com/office/drawing/2014/main" xmlns="" id="{72CC58E9-0A6F-4BC7-9989-28FC873D5203}"/>
                </a:ext>
              </a:extLst>
            </p:cNvPr>
            <p:cNvSpPr/>
            <p:nvPr/>
          </p:nvSpPr>
          <p:spPr>
            <a:xfrm>
              <a:off x="1052947" y="1066800"/>
              <a:ext cx="609600" cy="595745"/>
            </a:xfrm>
            <a:prstGeom prst="ellips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57" name="Groupe 56">
            <a:extLst>
              <a:ext uri="{FF2B5EF4-FFF2-40B4-BE49-F238E27FC236}">
                <a16:creationId xmlns:a16="http://schemas.microsoft.com/office/drawing/2014/main" xmlns="" id="{FBBF1CEC-07C8-4350-AFF0-74590BA4AE3D}"/>
              </a:ext>
            </a:extLst>
          </p:cNvPr>
          <p:cNvGrpSpPr/>
          <p:nvPr/>
        </p:nvGrpSpPr>
        <p:grpSpPr>
          <a:xfrm>
            <a:off x="8612656" y="3191898"/>
            <a:ext cx="540328" cy="516659"/>
            <a:chOff x="955964" y="942109"/>
            <a:chExt cx="817418" cy="845127"/>
          </a:xfrm>
        </p:grpSpPr>
        <p:sp>
          <p:nvSpPr>
            <p:cNvPr id="58" name="Larme 57">
              <a:extLst>
                <a:ext uri="{FF2B5EF4-FFF2-40B4-BE49-F238E27FC236}">
                  <a16:creationId xmlns:a16="http://schemas.microsoft.com/office/drawing/2014/main" xmlns="" id="{37FFF8DC-5EAC-4D2A-8FFD-75FA0E8B3872}"/>
                </a:ext>
              </a:extLst>
            </p:cNvPr>
            <p:cNvSpPr/>
            <p:nvPr/>
          </p:nvSpPr>
          <p:spPr>
            <a:xfrm rot="8144709">
              <a:off x="955964" y="942109"/>
              <a:ext cx="817418" cy="845127"/>
            </a:xfrm>
            <a:prstGeom prst="teardrop">
              <a:avLst>
                <a:gd name="adj" fmla="val 137849"/>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9" name="Ellipse 58">
              <a:extLst>
                <a:ext uri="{FF2B5EF4-FFF2-40B4-BE49-F238E27FC236}">
                  <a16:creationId xmlns:a16="http://schemas.microsoft.com/office/drawing/2014/main" xmlns="" id="{3F305DB8-536F-4980-BD97-CAC2DB227E46}"/>
                </a:ext>
              </a:extLst>
            </p:cNvPr>
            <p:cNvSpPr/>
            <p:nvPr/>
          </p:nvSpPr>
          <p:spPr>
            <a:xfrm>
              <a:off x="1052947" y="1066800"/>
              <a:ext cx="609600" cy="595745"/>
            </a:xfrm>
            <a:prstGeom prst="ellips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2" name="Titre 1">
            <a:extLst>
              <a:ext uri="{FF2B5EF4-FFF2-40B4-BE49-F238E27FC236}">
                <a16:creationId xmlns:a16="http://schemas.microsoft.com/office/drawing/2014/main" xmlns="" id="{4E68347F-C03F-4B29-8773-461D278FECBF}"/>
              </a:ext>
            </a:extLst>
          </p:cNvPr>
          <p:cNvSpPr>
            <a:spLocks noGrp="1"/>
          </p:cNvSpPr>
          <p:nvPr>
            <p:ph type="title"/>
          </p:nvPr>
        </p:nvSpPr>
        <p:spPr>
          <a:xfrm>
            <a:off x="133101" y="181726"/>
            <a:ext cx="4998394" cy="1325563"/>
          </a:xfrm>
        </p:spPr>
        <p:txBody>
          <a:bodyPr>
            <a:noAutofit/>
          </a:bodyPr>
          <a:lstStyle/>
          <a:p>
            <a:pPr algn="ctr"/>
            <a:r>
              <a:rPr lang="fr-FR" sz="4000" b="1" dirty="0">
                <a:solidFill>
                  <a:srgbClr val="C00000"/>
                </a:solidFill>
                <a:effectLst>
                  <a:outerShdw blurRad="38100" dist="38100" dir="2700000" algn="tl">
                    <a:srgbClr val="000000">
                      <a:alpha val="43137"/>
                    </a:srgbClr>
                  </a:outerShdw>
                </a:effectLst>
                <a:latin typeface="Arial Black" panose="020B0A04020102020204" pitchFamily="34" charset="0"/>
              </a:rPr>
              <a:t>Représentation sur le continent</a:t>
            </a:r>
          </a:p>
        </p:txBody>
      </p:sp>
      <p:pic>
        <p:nvPicPr>
          <p:cNvPr id="64" name="Image 63">
            <a:extLst>
              <a:ext uri="{FF2B5EF4-FFF2-40B4-BE49-F238E27FC236}">
                <a16:creationId xmlns:a16="http://schemas.microsoft.com/office/drawing/2014/main" xmlns="" id="{D7578DCB-4703-443E-940D-E6D45F95FEA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0109805" flipH="1">
            <a:off x="3019878" y="1799334"/>
            <a:ext cx="1993229" cy="1628775"/>
          </a:xfrm>
          <a:prstGeom prst="rect">
            <a:avLst/>
          </a:prstGeom>
        </p:spPr>
      </p:pic>
      <p:pic>
        <p:nvPicPr>
          <p:cNvPr id="66" name="Image 65">
            <a:extLst>
              <a:ext uri="{FF2B5EF4-FFF2-40B4-BE49-F238E27FC236}">
                <a16:creationId xmlns:a16="http://schemas.microsoft.com/office/drawing/2014/main" xmlns="" id="{B7C3C454-B895-4700-ABC2-08E27BB3B2E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263354">
            <a:off x="10622125" y="3112440"/>
            <a:ext cx="1365354" cy="1353049"/>
          </a:xfrm>
          <a:prstGeom prst="rect">
            <a:avLst/>
          </a:prstGeom>
        </p:spPr>
      </p:pic>
      <p:pic>
        <p:nvPicPr>
          <p:cNvPr id="67" name="Image 66">
            <a:extLst>
              <a:ext uri="{FF2B5EF4-FFF2-40B4-BE49-F238E27FC236}">
                <a16:creationId xmlns:a16="http://schemas.microsoft.com/office/drawing/2014/main" xmlns="" id="{8CBE0733-6057-4E6B-B6D0-79C5CBB5034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0109805" flipH="1">
            <a:off x="5548062" y="3387813"/>
            <a:ext cx="1577593" cy="1289136"/>
          </a:xfrm>
          <a:prstGeom prst="rect">
            <a:avLst/>
          </a:prstGeom>
        </p:spPr>
      </p:pic>
      <p:pic>
        <p:nvPicPr>
          <p:cNvPr id="68" name="Image 67">
            <a:extLst>
              <a:ext uri="{FF2B5EF4-FFF2-40B4-BE49-F238E27FC236}">
                <a16:creationId xmlns:a16="http://schemas.microsoft.com/office/drawing/2014/main" xmlns="" id="{C3346165-45D1-490A-88B4-EEC808D54C1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0109805" flipH="1">
            <a:off x="5038433" y="5029260"/>
            <a:ext cx="1967918" cy="1503703"/>
          </a:xfrm>
          <a:prstGeom prst="rect">
            <a:avLst/>
          </a:prstGeom>
        </p:spPr>
      </p:pic>
      <p:pic>
        <p:nvPicPr>
          <p:cNvPr id="69" name="Image 68">
            <a:extLst>
              <a:ext uri="{FF2B5EF4-FFF2-40B4-BE49-F238E27FC236}">
                <a16:creationId xmlns:a16="http://schemas.microsoft.com/office/drawing/2014/main" xmlns="" id="{3361E801-71A2-4E26-89AA-B3592A332FF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0109805">
            <a:off x="9547718" y="272917"/>
            <a:ext cx="1505002" cy="1628775"/>
          </a:xfrm>
          <a:prstGeom prst="rect">
            <a:avLst/>
          </a:prstGeom>
        </p:spPr>
      </p:pic>
      <p:grpSp>
        <p:nvGrpSpPr>
          <p:cNvPr id="60" name="Groupe 59">
            <a:extLst>
              <a:ext uri="{FF2B5EF4-FFF2-40B4-BE49-F238E27FC236}">
                <a16:creationId xmlns:a16="http://schemas.microsoft.com/office/drawing/2014/main" xmlns="" id="{52663FBF-986E-468B-99AD-197A3D58B8BD}"/>
              </a:ext>
            </a:extLst>
          </p:cNvPr>
          <p:cNvGrpSpPr/>
          <p:nvPr/>
        </p:nvGrpSpPr>
        <p:grpSpPr>
          <a:xfrm>
            <a:off x="6442731" y="2207380"/>
            <a:ext cx="540328" cy="516659"/>
            <a:chOff x="955964" y="942109"/>
            <a:chExt cx="817418" cy="845127"/>
          </a:xfrm>
        </p:grpSpPr>
        <p:sp>
          <p:nvSpPr>
            <p:cNvPr id="61" name="Larme 60">
              <a:extLst>
                <a:ext uri="{FF2B5EF4-FFF2-40B4-BE49-F238E27FC236}">
                  <a16:creationId xmlns:a16="http://schemas.microsoft.com/office/drawing/2014/main" xmlns="" id="{FA0BC68E-44BF-446B-8CEC-4CFEB6C1AF0B}"/>
                </a:ext>
              </a:extLst>
            </p:cNvPr>
            <p:cNvSpPr/>
            <p:nvPr/>
          </p:nvSpPr>
          <p:spPr>
            <a:xfrm rot="8144709">
              <a:off x="955964" y="942109"/>
              <a:ext cx="817418" cy="845127"/>
            </a:xfrm>
            <a:prstGeom prst="teardrop">
              <a:avLst>
                <a:gd name="adj" fmla="val 137849"/>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2" name="Ellipse 61">
              <a:extLst>
                <a:ext uri="{FF2B5EF4-FFF2-40B4-BE49-F238E27FC236}">
                  <a16:creationId xmlns:a16="http://schemas.microsoft.com/office/drawing/2014/main" xmlns="" id="{653040DB-2D9D-45AE-B682-C2C7F80725ED}"/>
                </a:ext>
              </a:extLst>
            </p:cNvPr>
            <p:cNvSpPr/>
            <p:nvPr/>
          </p:nvSpPr>
          <p:spPr>
            <a:xfrm>
              <a:off x="1052947" y="1066800"/>
              <a:ext cx="609600" cy="595745"/>
            </a:xfrm>
            <a:prstGeom prst="ellips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spTree>
    <p:extLst>
      <p:ext uri="{BB962C8B-B14F-4D97-AF65-F5344CB8AC3E}">
        <p14:creationId xmlns:p14="http://schemas.microsoft.com/office/powerpoint/2010/main" val="1864491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fade">
                                      <p:cBhvr>
                                        <p:cTn id="14" dur="1000"/>
                                        <p:tgtEl>
                                          <p:spTgt spid="12"/>
                                        </p:tgtEl>
                                      </p:cBhvr>
                                    </p:animEffect>
                                    <p:anim calcmode="lin" valueType="num">
                                      <p:cBhvr>
                                        <p:cTn id="15" dur="1000" fill="hold"/>
                                        <p:tgtEl>
                                          <p:spTgt spid="12"/>
                                        </p:tgtEl>
                                        <p:attrNameLst>
                                          <p:attrName>ppt_x</p:attrName>
                                        </p:attrNameLst>
                                      </p:cBhvr>
                                      <p:tavLst>
                                        <p:tav tm="0">
                                          <p:val>
                                            <p:strVal val="#ppt_x"/>
                                          </p:val>
                                        </p:tav>
                                        <p:tav tm="100000">
                                          <p:val>
                                            <p:strVal val="#ppt_x"/>
                                          </p:val>
                                        </p:tav>
                                      </p:tavLst>
                                    </p:anim>
                                    <p:anim calcmode="lin" valueType="num">
                                      <p:cBhvr>
                                        <p:cTn id="16"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1000"/>
                                        <p:tgtEl>
                                          <p:spTgt spid="9"/>
                                        </p:tgtEl>
                                      </p:cBhvr>
                                    </p:animEffect>
                                    <p:anim calcmode="lin" valueType="num">
                                      <p:cBhvr>
                                        <p:cTn id="22" dur="1000" fill="hold"/>
                                        <p:tgtEl>
                                          <p:spTgt spid="9"/>
                                        </p:tgtEl>
                                        <p:attrNameLst>
                                          <p:attrName>ppt_x</p:attrName>
                                        </p:attrNameLst>
                                      </p:cBhvr>
                                      <p:tavLst>
                                        <p:tav tm="0">
                                          <p:val>
                                            <p:strVal val="#ppt_x"/>
                                          </p:val>
                                        </p:tav>
                                        <p:tav tm="100000">
                                          <p:val>
                                            <p:strVal val="#ppt_x"/>
                                          </p:val>
                                        </p:tav>
                                      </p:tavLst>
                                    </p:anim>
                                    <p:anim calcmode="lin" valueType="num">
                                      <p:cBhvr>
                                        <p:cTn id="23"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nodeType="click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fade">
                                      <p:cBhvr>
                                        <p:cTn id="28" dur="1000"/>
                                        <p:tgtEl>
                                          <p:spTgt spid="15"/>
                                        </p:tgtEl>
                                      </p:cBhvr>
                                    </p:animEffect>
                                    <p:anim calcmode="lin" valueType="num">
                                      <p:cBhvr>
                                        <p:cTn id="29" dur="1000" fill="hold"/>
                                        <p:tgtEl>
                                          <p:spTgt spid="15"/>
                                        </p:tgtEl>
                                        <p:attrNameLst>
                                          <p:attrName>ppt_x</p:attrName>
                                        </p:attrNameLst>
                                      </p:cBhvr>
                                      <p:tavLst>
                                        <p:tav tm="0">
                                          <p:val>
                                            <p:strVal val="#ppt_x"/>
                                          </p:val>
                                        </p:tav>
                                        <p:tav tm="100000">
                                          <p:val>
                                            <p:strVal val="#ppt_x"/>
                                          </p:val>
                                        </p:tav>
                                      </p:tavLst>
                                    </p:anim>
                                    <p:anim calcmode="lin" valueType="num">
                                      <p:cBhvr>
                                        <p:cTn id="30"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nodeType="clickEffect">
                                  <p:stCondLst>
                                    <p:cond delay="0"/>
                                  </p:stCondLst>
                                  <p:childTnLst>
                                    <p:set>
                                      <p:cBhvr>
                                        <p:cTn id="34" dur="1" fill="hold">
                                          <p:stCondLst>
                                            <p:cond delay="0"/>
                                          </p:stCondLst>
                                        </p:cTn>
                                        <p:tgtEl>
                                          <p:spTgt spid="18"/>
                                        </p:tgtEl>
                                        <p:attrNameLst>
                                          <p:attrName>style.visibility</p:attrName>
                                        </p:attrNameLst>
                                      </p:cBhvr>
                                      <p:to>
                                        <p:strVal val="visible"/>
                                      </p:to>
                                    </p:set>
                                    <p:animEffect transition="in" filter="fade">
                                      <p:cBhvr>
                                        <p:cTn id="35" dur="1000"/>
                                        <p:tgtEl>
                                          <p:spTgt spid="18"/>
                                        </p:tgtEl>
                                      </p:cBhvr>
                                    </p:animEffect>
                                    <p:anim calcmode="lin" valueType="num">
                                      <p:cBhvr>
                                        <p:cTn id="36" dur="1000" fill="hold"/>
                                        <p:tgtEl>
                                          <p:spTgt spid="18"/>
                                        </p:tgtEl>
                                        <p:attrNameLst>
                                          <p:attrName>ppt_x</p:attrName>
                                        </p:attrNameLst>
                                      </p:cBhvr>
                                      <p:tavLst>
                                        <p:tav tm="0">
                                          <p:val>
                                            <p:strVal val="#ppt_x"/>
                                          </p:val>
                                        </p:tav>
                                        <p:tav tm="100000">
                                          <p:val>
                                            <p:strVal val="#ppt_x"/>
                                          </p:val>
                                        </p:tav>
                                      </p:tavLst>
                                    </p:anim>
                                    <p:anim calcmode="lin" valueType="num">
                                      <p:cBhvr>
                                        <p:cTn id="37"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9"/>
                                        </p:tgtEl>
                                        <p:attrNameLst>
                                          <p:attrName>style.visibility</p:attrName>
                                        </p:attrNameLst>
                                      </p:cBhvr>
                                      <p:to>
                                        <p:strVal val="visible"/>
                                      </p:to>
                                    </p:set>
                                    <p:animEffect transition="in" filter="fade">
                                      <p:cBhvr>
                                        <p:cTn id="42" dur="1000"/>
                                        <p:tgtEl>
                                          <p:spTgt spid="39"/>
                                        </p:tgtEl>
                                      </p:cBhvr>
                                    </p:animEffect>
                                    <p:anim calcmode="lin" valueType="num">
                                      <p:cBhvr>
                                        <p:cTn id="43" dur="1000" fill="hold"/>
                                        <p:tgtEl>
                                          <p:spTgt spid="39"/>
                                        </p:tgtEl>
                                        <p:attrNameLst>
                                          <p:attrName>ppt_x</p:attrName>
                                        </p:attrNameLst>
                                      </p:cBhvr>
                                      <p:tavLst>
                                        <p:tav tm="0">
                                          <p:val>
                                            <p:strVal val="#ppt_x"/>
                                          </p:val>
                                        </p:tav>
                                        <p:tav tm="100000">
                                          <p:val>
                                            <p:strVal val="#ppt_x"/>
                                          </p:val>
                                        </p:tav>
                                      </p:tavLst>
                                    </p:anim>
                                    <p:anim calcmode="lin" valueType="num">
                                      <p:cBhvr>
                                        <p:cTn id="44" dur="1000" fill="hold"/>
                                        <p:tgtEl>
                                          <p:spTgt spid="39"/>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6"/>
                                        </p:tgtEl>
                                        <p:attrNameLst>
                                          <p:attrName>style.visibility</p:attrName>
                                        </p:attrNameLst>
                                      </p:cBhvr>
                                      <p:to>
                                        <p:strVal val="visible"/>
                                      </p:to>
                                    </p:set>
                                    <p:animEffect transition="in" filter="fade">
                                      <p:cBhvr>
                                        <p:cTn id="49" dur="1000"/>
                                        <p:tgtEl>
                                          <p:spTgt spid="36"/>
                                        </p:tgtEl>
                                      </p:cBhvr>
                                    </p:animEffect>
                                    <p:anim calcmode="lin" valueType="num">
                                      <p:cBhvr>
                                        <p:cTn id="50" dur="1000" fill="hold"/>
                                        <p:tgtEl>
                                          <p:spTgt spid="36"/>
                                        </p:tgtEl>
                                        <p:attrNameLst>
                                          <p:attrName>ppt_x</p:attrName>
                                        </p:attrNameLst>
                                      </p:cBhvr>
                                      <p:tavLst>
                                        <p:tav tm="0">
                                          <p:val>
                                            <p:strVal val="#ppt_x"/>
                                          </p:val>
                                        </p:tav>
                                        <p:tav tm="100000">
                                          <p:val>
                                            <p:strVal val="#ppt_x"/>
                                          </p:val>
                                        </p:tav>
                                      </p:tavLst>
                                    </p:anim>
                                    <p:anim calcmode="lin" valueType="num">
                                      <p:cBhvr>
                                        <p:cTn id="51" dur="1000" fill="hold"/>
                                        <p:tgtEl>
                                          <p:spTgt spid="36"/>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24"/>
                                        </p:tgtEl>
                                        <p:attrNameLst>
                                          <p:attrName>style.visibility</p:attrName>
                                        </p:attrNameLst>
                                      </p:cBhvr>
                                      <p:to>
                                        <p:strVal val="visible"/>
                                      </p:to>
                                    </p:set>
                                    <p:animEffect transition="in" filter="fade">
                                      <p:cBhvr>
                                        <p:cTn id="56" dur="1000"/>
                                        <p:tgtEl>
                                          <p:spTgt spid="24"/>
                                        </p:tgtEl>
                                      </p:cBhvr>
                                    </p:animEffect>
                                    <p:anim calcmode="lin" valueType="num">
                                      <p:cBhvr>
                                        <p:cTn id="57" dur="1000" fill="hold"/>
                                        <p:tgtEl>
                                          <p:spTgt spid="24"/>
                                        </p:tgtEl>
                                        <p:attrNameLst>
                                          <p:attrName>ppt_x</p:attrName>
                                        </p:attrNameLst>
                                      </p:cBhvr>
                                      <p:tavLst>
                                        <p:tav tm="0">
                                          <p:val>
                                            <p:strVal val="#ppt_x"/>
                                          </p:val>
                                        </p:tav>
                                        <p:tav tm="100000">
                                          <p:val>
                                            <p:strVal val="#ppt_x"/>
                                          </p:val>
                                        </p:tav>
                                      </p:tavLst>
                                    </p:anim>
                                    <p:anim calcmode="lin" valueType="num">
                                      <p:cBhvr>
                                        <p:cTn id="58"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45"/>
                                        </p:tgtEl>
                                        <p:attrNameLst>
                                          <p:attrName>style.visibility</p:attrName>
                                        </p:attrNameLst>
                                      </p:cBhvr>
                                      <p:to>
                                        <p:strVal val="visible"/>
                                      </p:to>
                                    </p:set>
                                    <p:animEffect transition="in" filter="fade">
                                      <p:cBhvr>
                                        <p:cTn id="63" dur="1000"/>
                                        <p:tgtEl>
                                          <p:spTgt spid="45"/>
                                        </p:tgtEl>
                                      </p:cBhvr>
                                    </p:animEffect>
                                    <p:anim calcmode="lin" valueType="num">
                                      <p:cBhvr>
                                        <p:cTn id="64" dur="1000" fill="hold"/>
                                        <p:tgtEl>
                                          <p:spTgt spid="45"/>
                                        </p:tgtEl>
                                        <p:attrNameLst>
                                          <p:attrName>ppt_x</p:attrName>
                                        </p:attrNameLst>
                                      </p:cBhvr>
                                      <p:tavLst>
                                        <p:tav tm="0">
                                          <p:val>
                                            <p:strVal val="#ppt_x"/>
                                          </p:val>
                                        </p:tav>
                                        <p:tav tm="100000">
                                          <p:val>
                                            <p:strVal val="#ppt_x"/>
                                          </p:val>
                                        </p:tav>
                                      </p:tavLst>
                                    </p:anim>
                                    <p:anim calcmode="lin" valueType="num">
                                      <p:cBhvr>
                                        <p:cTn id="65" dur="1000" fill="hold"/>
                                        <p:tgtEl>
                                          <p:spTgt spid="45"/>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21"/>
                                        </p:tgtEl>
                                        <p:attrNameLst>
                                          <p:attrName>style.visibility</p:attrName>
                                        </p:attrNameLst>
                                      </p:cBhvr>
                                      <p:to>
                                        <p:strVal val="visible"/>
                                      </p:to>
                                    </p:set>
                                    <p:animEffect transition="in" filter="fade">
                                      <p:cBhvr>
                                        <p:cTn id="70" dur="1000"/>
                                        <p:tgtEl>
                                          <p:spTgt spid="21"/>
                                        </p:tgtEl>
                                      </p:cBhvr>
                                    </p:animEffect>
                                    <p:anim calcmode="lin" valueType="num">
                                      <p:cBhvr>
                                        <p:cTn id="71" dur="1000" fill="hold"/>
                                        <p:tgtEl>
                                          <p:spTgt spid="21"/>
                                        </p:tgtEl>
                                        <p:attrNameLst>
                                          <p:attrName>ppt_x</p:attrName>
                                        </p:attrNameLst>
                                      </p:cBhvr>
                                      <p:tavLst>
                                        <p:tav tm="0">
                                          <p:val>
                                            <p:strVal val="#ppt_x"/>
                                          </p:val>
                                        </p:tav>
                                        <p:tav tm="100000">
                                          <p:val>
                                            <p:strVal val="#ppt_x"/>
                                          </p:val>
                                        </p:tav>
                                      </p:tavLst>
                                    </p:anim>
                                    <p:anim calcmode="lin" valueType="num">
                                      <p:cBhvr>
                                        <p:cTn id="72"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nodeType="clickEffect">
                                  <p:stCondLst>
                                    <p:cond delay="0"/>
                                  </p:stCondLst>
                                  <p:childTnLst>
                                    <p:set>
                                      <p:cBhvr>
                                        <p:cTn id="76" dur="1" fill="hold">
                                          <p:stCondLst>
                                            <p:cond delay="0"/>
                                          </p:stCondLst>
                                        </p:cTn>
                                        <p:tgtEl>
                                          <p:spTgt spid="30"/>
                                        </p:tgtEl>
                                        <p:attrNameLst>
                                          <p:attrName>style.visibility</p:attrName>
                                        </p:attrNameLst>
                                      </p:cBhvr>
                                      <p:to>
                                        <p:strVal val="visible"/>
                                      </p:to>
                                    </p:set>
                                    <p:animEffect transition="in" filter="fade">
                                      <p:cBhvr>
                                        <p:cTn id="77" dur="1000"/>
                                        <p:tgtEl>
                                          <p:spTgt spid="30"/>
                                        </p:tgtEl>
                                      </p:cBhvr>
                                    </p:animEffect>
                                    <p:anim calcmode="lin" valueType="num">
                                      <p:cBhvr>
                                        <p:cTn id="78" dur="1000" fill="hold"/>
                                        <p:tgtEl>
                                          <p:spTgt spid="30"/>
                                        </p:tgtEl>
                                        <p:attrNameLst>
                                          <p:attrName>ppt_x</p:attrName>
                                        </p:attrNameLst>
                                      </p:cBhvr>
                                      <p:tavLst>
                                        <p:tav tm="0">
                                          <p:val>
                                            <p:strVal val="#ppt_x"/>
                                          </p:val>
                                        </p:tav>
                                        <p:tav tm="100000">
                                          <p:val>
                                            <p:strVal val="#ppt_x"/>
                                          </p:val>
                                        </p:tav>
                                      </p:tavLst>
                                    </p:anim>
                                    <p:anim calcmode="lin" valueType="num">
                                      <p:cBhvr>
                                        <p:cTn id="79"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nodeType="clickEffect">
                                  <p:stCondLst>
                                    <p:cond delay="0"/>
                                  </p:stCondLst>
                                  <p:childTnLst>
                                    <p:set>
                                      <p:cBhvr>
                                        <p:cTn id="83" dur="1" fill="hold">
                                          <p:stCondLst>
                                            <p:cond delay="0"/>
                                          </p:stCondLst>
                                        </p:cTn>
                                        <p:tgtEl>
                                          <p:spTgt spid="27"/>
                                        </p:tgtEl>
                                        <p:attrNameLst>
                                          <p:attrName>style.visibility</p:attrName>
                                        </p:attrNameLst>
                                      </p:cBhvr>
                                      <p:to>
                                        <p:strVal val="visible"/>
                                      </p:to>
                                    </p:set>
                                    <p:animEffect transition="in" filter="fade">
                                      <p:cBhvr>
                                        <p:cTn id="84" dur="1000"/>
                                        <p:tgtEl>
                                          <p:spTgt spid="27"/>
                                        </p:tgtEl>
                                      </p:cBhvr>
                                    </p:animEffect>
                                    <p:anim calcmode="lin" valueType="num">
                                      <p:cBhvr>
                                        <p:cTn id="85" dur="1000" fill="hold"/>
                                        <p:tgtEl>
                                          <p:spTgt spid="27"/>
                                        </p:tgtEl>
                                        <p:attrNameLst>
                                          <p:attrName>ppt_x</p:attrName>
                                        </p:attrNameLst>
                                      </p:cBhvr>
                                      <p:tavLst>
                                        <p:tav tm="0">
                                          <p:val>
                                            <p:strVal val="#ppt_x"/>
                                          </p:val>
                                        </p:tav>
                                        <p:tav tm="100000">
                                          <p:val>
                                            <p:strVal val="#ppt_x"/>
                                          </p:val>
                                        </p:tav>
                                      </p:tavLst>
                                    </p:anim>
                                    <p:anim calcmode="lin" valueType="num">
                                      <p:cBhvr>
                                        <p:cTn id="86"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nodeType="clickEffect">
                                  <p:stCondLst>
                                    <p:cond delay="0"/>
                                  </p:stCondLst>
                                  <p:childTnLst>
                                    <p:set>
                                      <p:cBhvr>
                                        <p:cTn id="90" dur="1" fill="hold">
                                          <p:stCondLst>
                                            <p:cond delay="0"/>
                                          </p:stCondLst>
                                        </p:cTn>
                                        <p:tgtEl>
                                          <p:spTgt spid="33"/>
                                        </p:tgtEl>
                                        <p:attrNameLst>
                                          <p:attrName>style.visibility</p:attrName>
                                        </p:attrNameLst>
                                      </p:cBhvr>
                                      <p:to>
                                        <p:strVal val="visible"/>
                                      </p:to>
                                    </p:set>
                                    <p:animEffect transition="in" filter="fade">
                                      <p:cBhvr>
                                        <p:cTn id="91" dur="1000"/>
                                        <p:tgtEl>
                                          <p:spTgt spid="33"/>
                                        </p:tgtEl>
                                      </p:cBhvr>
                                    </p:animEffect>
                                    <p:anim calcmode="lin" valueType="num">
                                      <p:cBhvr>
                                        <p:cTn id="92" dur="1000" fill="hold"/>
                                        <p:tgtEl>
                                          <p:spTgt spid="33"/>
                                        </p:tgtEl>
                                        <p:attrNameLst>
                                          <p:attrName>ppt_x</p:attrName>
                                        </p:attrNameLst>
                                      </p:cBhvr>
                                      <p:tavLst>
                                        <p:tav tm="0">
                                          <p:val>
                                            <p:strVal val="#ppt_x"/>
                                          </p:val>
                                        </p:tav>
                                        <p:tav tm="100000">
                                          <p:val>
                                            <p:strVal val="#ppt_x"/>
                                          </p:val>
                                        </p:tav>
                                      </p:tavLst>
                                    </p:anim>
                                    <p:anim calcmode="lin" valueType="num">
                                      <p:cBhvr>
                                        <p:cTn id="93"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nodeType="clickEffect">
                                  <p:stCondLst>
                                    <p:cond delay="0"/>
                                  </p:stCondLst>
                                  <p:childTnLst>
                                    <p:set>
                                      <p:cBhvr>
                                        <p:cTn id="97" dur="1" fill="hold">
                                          <p:stCondLst>
                                            <p:cond delay="0"/>
                                          </p:stCondLst>
                                        </p:cTn>
                                        <p:tgtEl>
                                          <p:spTgt spid="42"/>
                                        </p:tgtEl>
                                        <p:attrNameLst>
                                          <p:attrName>style.visibility</p:attrName>
                                        </p:attrNameLst>
                                      </p:cBhvr>
                                      <p:to>
                                        <p:strVal val="visible"/>
                                      </p:to>
                                    </p:set>
                                    <p:animEffect transition="in" filter="fade">
                                      <p:cBhvr>
                                        <p:cTn id="98" dur="1000"/>
                                        <p:tgtEl>
                                          <p:spTgt spid="42"/>
                                        </p:tgtEl>
                                      </p:cBhvr>
                                    </p:animEffect>
                                    <p:anim calcmode="lin" valueType="num">
                                      <p:cBhvr>
                                        <p:cTn id="99" dur="1000" fill="hold"/>
                                        <p:tgtEl>
                                          <p:spTgt spid="42"/>
                                        </p:tgtEl>
                                        <p:attrNameLst>
                                          <p:attrName>ppt_x</p:attrName>
                                        </p:attrNameLst>
                                      </p:cBhvr>
                                      <p:tavLst>
                                        <p:tav tm="0">
                                          <p:val>
                                            <p:strVal val="#ppt_x"/>
                                          </p:val>
                                        </p:tav>
                                        <p:tav tm="100000">
                                          <p:val>
                                            <p:strVal val="#ppt_x"/>
                                          </p:val>
                                        </p:tav>
                                      </p:tavLst>
                                    </p:anim>
                                    <p:anim calcmode="lin" valueType="num">
                                      <p:cBhvr>
                                        <p:cTn id="100" dur="1000" fill="hold"/>
                                        <p:tgtEl>
                                          <p:spTgt spid="42"/>
                                        </p:tgtEl>
                                        <p:attrNameLst>
                                          <p:attrName>ppt_y</p:attrName>
                                        </p:attrNameLst>
                                      </p:cBhvr>
                                      <p:tavLst>
                                        <p:tav tm="0">
                                          <p:val>
                                            <p:strVal val="#ppt_y+.1"/>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42" presetClass="entr" presetSubtype="0" fill="hold" nodeType="clickEffect">
                                  <p:stCondLst>
                                    <p:cond delay="0"/>
                                  </p:stCondLst>
                                  <p:childTnLst>
                                    <p:set>
                                      <p:cBhvr>
                                        <p:cTn id="104" dur="1" fill="hold">
                                          <p:stCondLst>
                                            <p:cond delay="0"/>
                                          </p:stCondLst>
                                        </p:cTn>
                                        <p:tgtEl>
                                          <p:spTgt spid="57"/>
                                        </p:tgtEl>
                                        <p:attrNameLst>
                                          <p:attrName>style.visibility</p:attrName>
                                        </p:attrNameLst>
                                      </p:cBhvr>
                                      <p:to>
                                        <p:strVal val="visible"/>
                                      </p:to>
                                    </p:set>
                                    <p:animEffect transition="in" filter="fade">
                                      <p:cBhvr>
                                        <p:cTn id="105" dur="1000"/>
                                        <p:tgtEl>
                                          <p:spTgt spid="57"/>
                                        </p:tgtEl>
                                      </p:cBhvr>
                                    </p:animEffect>
                                    <p:anim calcmode="lin" valueType="num">
                                      <p:cBhvr>
                                        <p:cTn id="106" dur="1000" fill="hold"/>
                                        <p:tgtEl>
                                          <p:spTgt spid="57"/>
                                        </p:tgtEl>
                                        <p:attrNameLst>
                                          <p:attrName>ppt_x</p:attrName>
                                        </p:attrNameLst>
                                      </p:cBhvr>
                                      <p:tavLst>
                                        <p:tav tm="0">
                                          <p:val>
                                            <p:strVal val="#ppt_x"/>
                                          </p:val>
                                        </p:tav>
                                        <p:tav tm="100000">
                                          <p:val>
                                            <p:strVal val="#ppt_x"/>
                                          </p:val>
                                        </p:tav>
                                      </p:tavLst>
                                    </p:anim>
                                    <p:anim calcmode="lin" valueType="num">
                                      <p:cBhvr>
                                        <p:cTn id="107" dur="1000" fill="hold"/>
                                        <p:tgtEl>
                                          <p:spTgt spid="57"/>
                                        </p:tgtEl>
                                        <p:attrNameLst>
                                          <p:attrName>ppt_y</p:attrName>
                                        </p:attrNameLst>
                                      </p:cBhvr>
                                      <p:tavLst>
                                        <p:tav tm="0">
                                          <p:val>
                                            <p:strVal val="#ppt_y+.1"/>
                                          </p:val>
                                        </p:tav>
                                        <p:tav tm="100000">
                                          <p:val>
                                            <p:strVal val="#ppt_y"/>
                                          </p:val>
                                        </p:tav>
                                      </p:tavLst>
                                    </p:anim>
                                  </p:childTnLst>
                                </p:cTn>
                              </p:par>
                            </p:childTnLst>
                          </p:cTn>
                        </p:par>
                      </p:childTnLst>
                    </p:cTn>
                  </p:par>
                  <p:par>
                    <p:cTn id="108" fill="hold">
                      <p:stCondLst>
                        <p:cond delay="indefinite"/>
                      </p:stCondLst>
                      <p:childTnLst>
                        <p:par>
                          <p:cTn id="109" fill="hold">
                            <p:stCondLst>
                              <p:cond delay="0"/>
                            </p:stCondLst>
                            <p:childTnLst>
                              <p:par>
                                <p:cTn id="110" presetID="42" presetClass="entr" presetSubtype="0" fill="hold" nodeType="clickEffect">
                                  <p:stCondLst>
                                    <p:cond delay="0"/>
                                  </p:stCondLst>
                                  <p:childTnLst>
                                    <p:set>
                                      <p:cBhvr>
                                        <p:cTn id="111" dur="1" fill="hold">
                                          <p:stCondLst>
                                            <p:cond delay="0"/>
                                          </p:stCondLst>
                                        </p:cTn>
                                        <p:tgtEl>
                                          <p:spTgt spid="54"/>
                                        </p:tgtEl>
                                        <p:attrNameLst>
                                          <p:attrName>style.visibility</p:attrName>
                                        </p:attrNameLst>
                                      </p:cBhvr>
                                      <p:to>
                                        <p:strVal val="visible"/>
                                      </p:to>
                                    </p:set>
                                    <p:animEffect transition="in" filter="fade">
                                      <p:cBhvr>
                                        <p:cTn id="112" dur="1000"/>
                                        <p:tgtEl>
                                          <p:spTgt spid="54"/>
                                        </p:tgtEl>
                                      </p:cBhvr>
                                    </p:animEffect>
                                    <p:anim calcmode="lin" valueType="num">
                                      <p:cBhvr>
                                        <p:cTn id="113" dur="1000" fill="hold"/>
                                        <p:tgtEl>
                                          <p:spTgt spid="54"/>
                                        </p:tgtEl>
                                        <p:attrNameLst>
                                          <p:attrName>ppt_x</p:attrName>
                                        </p:attrNameLst>
                                      </p:cBhvr>
                                      <p:tavLst>
                                        <p:tav tm="0">
                                          <p:val>
                                            <p:strVal val="#ppt_x"/>
                                          </p:val>
                                        </p:tav>
                                        <p:tav tm="100000">
                                          <p:val>
                                            <p:strVal val="#ppt_x"/>
                                          </p:val>
                                        </p:tav>
                                      </p:tavLst>
                                    </p:anim>
                                    <p:anim calcmode="lin" valueType="num">
                                      <p:cBhvr>
                                        <p:cTn id="114" dur="1000" fill="hold"/>
                                        <p:tgtEl>
                                          <p:spTgt spid="54"/>
                                        </p:tgtEl>
                                        <p:attrNameLst>
                                          <p:attrName>ppt_y</p:attrName>
                                        </p:attrNameLst>
                                      </p:cBhvr>
                                      <p:tavLst>
                                        <p:tav tm="0">
                                          <p:val>
                                            <p:strVal val="#ppt_y+.1"/>
                                          </p:val>
                                        </p:tav>
                                        <p:tav tm="100000">
                                          <p:val>
                                            <p:strVal val="#ppt_y"/>
                                          </p:val>
                                        </p:tav>
                                      </p:tavLst>
                                    </p:anim>
                                  </p:childTnLst>
                                </p:cTn>
                              </p:par>
                            </p:childTnLst>
                          </p:cTn>
                        </p:par>
                      </p:childTnLst>
                    </p:cTn>
                  </p:par>
                  <p:par>
                    <p:cTn id="115" fill="hold">
                      <p:stCondLst>
                        <p:cond delay="indefinite"/>
                      </p:stCondLst>
                      <p:childTnLst>
                        <p:par>
                          <p:cTn id="116" fill="hold">
                            <p:stCondLst>
                              <p:cond delay="0"/>
                            </p:stCondLst>
                            <p:childTnLst>
                              <p:par>
                                <p:cTn id="117" presetID="47" presetClass="entr" presetSubtype="0" fill="hold" nodeType="clickEffect">
                                  <p:stCondLst>
                                    <p:cond delay="0"/>
                                  </p:stCondLst>
                                  <p:childTnLst>
                                    <p:set>
                                      <p:cBhvr>
                                        <p:cTn id="118" dur="1" fill="hold">
                                          <p:stCondLst>
                                            <p:cond delay="0"/>
                                          </p:stCondLst>
                                        </p:cTn>
                                        <p:tgtEl>
                                          <p:spTgt spid="60"/>
                                        </p:tgtEl>
                                        <p:attrNameLst>
                                          <p:attrName>style.visibility</p:attrName>
                                        </p:attrNameLst>
                                      </p:cBhvr>
                                      <p:to>
                                        <p:strVal val="visible"/>
                                      </p:to>
                                    </p:set>
                                    <p:animEffect transition="in" filter="fade">
                                      <p:cBhvr>
                                        <p:cTn id="119" dur="1000"/>
                                        <p:tgtEl>
                                          <p:spTgt spid="60"/>
                                        </p:tgtEl>
                                      </p:cBhvr>
                                    </p:animEffect>
                                    <p:anim calcmode="lin" valueType="num">
                                      <p:cBhvr>
                                        <p:cTn id="120" dur="1000" fill="hold"/>
                                        <p:tgtEl>
                                          <p:spTgt spid="60"/>
                                        </p:tgtEl>
                                        <p:attrNameLst>
                                          <p:attrName>ppt_x</p:attrName>
                                        </p:attrNameLst>
                                      </p:cBhvr>
                                      <p:tavLst>
                                        <p:tav tm="0">
                                          <p:val>
                                            <p:strVal val="#ppt_x"/>
                                          </p:val>
                                        </p:tav>
                                        <p:tav tm="100000">
                                          <p:val>
                                            <p:strVal val="#ppt_x"/>
                                          </p:val>
                                        </p:tav>
                                      </p:tavLst>
                                    </p:anim>
                                    <p:anim calcmode="lin" valueType="num">
                                      <p:cBhvr>
                                        <p:cTn id="121" dur="1000" fill="hold"/>
                                        <p:tgtEl>
                                          <p:spTgt spid="60"/>
                                        </p:tgtEl>
                                        <p:attrNameLst>
                                          <p:attrName>ppt_y</p:attrName>
                                        </p:attrNameLst>
                                      </p:cBhvr>
                                      <p:tavLst>
                                        <p:tav tm="0">
                                          <p:val>
                                            <p:strVal val="#ppt_y-.1"/>
                                          </p:val>
                                        </p:tav>
                                        <p:tav tm="100000">
                                          <p:val>
                                            <p:strVal val="#ppt_y"/>
                                          </p:val>
                                        </p:tav>
                                      </p:tavLst>
                                    </p:anim>
                                  </p:childTnLst>
                                </p:cTn>
                              </p:par>
                            </p:childTnLst>
                          </p:cTn>
                        </p:par>
                      </p:childTnLst>
                    </p:cTn>
                  </p:par>
                  <p:par>
                    <p:cTn id="122" fill="hold">
                      <p:stCondLst>
                        <p:cond delay="indefinite"/>
                      </p:stCondLst>
                      <p:childTnLst>
                        <p:par>
                          <p:cTn id="123" fill="hold">
                            <p:stCondLst>
                              <p:cond delay="0"/>
                            </p:stCondLst>
                            <p:childTnLst>
                              <p:par>
                                <p:cTn id="124" presetID="47" presetClass="entr" presetSubtype="0" fill="hold" nodeType="clickEffect">
                                  <p:stCondLst>
                                    <p:cond delay="0"/>
                                  </p:stCondLst>
                                  <p:childTnLst>
                                    <p:set>
                                      <p:cBhvr>
                                        <p:cTn id="125" dur="1" fill="hold">
                                          <p:stCondLst>
                                            <p:cond delay="0"/>
                                          </p:stCondLst>
                                        </p:cTn>
                                        <p:tgtEl>
                                          <p:spTgt spid="51"/>
                                        </p:tgtEl>
                                        <p:attrNameLst>
                                          <p:attrName>style.visibility</p:attrName>
                                        </p:attrNameLst>
                                      </p:cBhvr>
                                      <p:to>
                                        <p:strVal val="visible"/>
                                      </p:to>
                                    </p:set>
                                    <p:animEffect transition="in" filter="fade">
                                      <p:cBhvr>
                                        <p:cTn id="126" dur="1000"/>
                                        <p:tgtEl>
                                          <p:spTgt spid="51"/>
                                        </p:tgtEl>
                                      </p:cBhvr>
                                    </p:animEffect>
                                    <p:anim calcmode="lin" valueType="num">
                                      <p:cBhvr>
                                        <p:cTn id="127" dur="1000" fill="hold"/>
                                        <p:tgtEl>
                                          <p:spTgt spid="51"/>
                                        </p:tgtEl>
                                        <p:attrNameLst>
                                          <p:attrName>ppt_x</p:attrName>
                                        </p:attrNameLst>
                                      </p:cBhvr>
                                      <p:tavLst>
                                        <p:tav tm="0">
                                          <p:val>
                                            <p:strVal val="#ppt_x"/>
                                          </p:val>
                                        </p:tav>
                                        <p:tav tm="100000">
                                          <p:val>
                                            <p:strVal val="#ppt_x"/>
                                          </p:val>
                                        </p:tav>
                                      </p:tavLst>
                                    </p:anim>
                                    <p:anim calcmode="lin" valueType="num">
                                      <p:cBhvr>
                                        <p:cTn id="128" dur="1000" fill="hold"/>
                                        <p:tgtEl>
                                          <p:spTgt spid="5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9C3F7CE9-BA20-48B3-88EE-3A5BDABF3D77}"/>
              </a:ext>
            </a:extLst>
          </p:cNvPr>
          <p:cNvSpPr>
            <a:spLocks noGrp="1"/>
          </p:cNvSpPr>
          <p:nvPr>
            <p:ph type="title"/>
          </p:nvPr>
        </p:nvSpPr>
        <p:spPr/>
        <p:txBody>
          <a:bodyPr>
            <a:normAutofit/>
          </a:bodyPr>
          <a:lstStyle/>
          <a:p>
            <a:pPr algn="ctr"/>
            <a:r>
              <a:rPr lang="fr-FR" sz="4800" b="1" dirty="0">
                <a:solidFill>
                  <a:srgbClr val="C00000"/>
                </a:solidFill>
                <a:effectLst>
                  <a:outerShdw blurRad="38100" dist="38100" dir="2700000" algn="tl">
                    <a:srgbClr val="000000">
                      <a:alpha val="43137"/>
                    </a:srgbClr>
                  </a:outerShdw>
                </a:effectLst>
                <a:latin typeface="Arial Black" panose="020B0A04020102020204" pitchFamily="34" charset="0"/>
              </a:rPr>
              <a:t>Quelques Activités menées…</a:t>
            </a:r>
          </a:p>
        </p:txBody>
      </p:sp>
      <p:sp>
        <p:nvSpPr>
          <p:cNvPr id="3" name="Espace réservé du contenu 2">
            <a:extLst>
              <a:ext uri="{FF2B5EF4-FFF2-40B4-BE49-F238E27FC236}">
                <a16:creationId xmlns:a16="http://schemas.microsoft.com/office/drawing/2014/main" xmlns="" id="{610921DC-D188-4546-8210-84EF9B0B05A2}"/>
              </a:ext>
            </a:extLst>
          </p:cNvPr>
          <p:cNvSpPr>
            <a:spLocks noGrp="1"/>
          </p:cNvSpPr>
          <p:nvPr>
            <p:ph idx="1"/>
          </p:nvPr>
        </p:nvSpPr>
        <p:spPr>
          <a:xfrm>
            <a:off x="634181" y="1943609"/>
            <a:ext cx="10899057" cy="4549266"/>
          </a:xfrm>
        </p:spPr>
        <p:txBody>
          <a:bodyPr>
            <a:normAutofit/>
          </a:bodyPr>
          <a:lstStyle/>
          <a:p>
            <a:r>
              <a:rPr lang="fr-FR" dirty="0">
                <a:solidFill>
                  <a:srgbClr val="0070C0"/>
                </a:solidFill>
              </a:rPr>
              <a:t>Enquête de réactualisation des données relatives aux lois et politiques en faveur de la réadaptation</a:t>
            </a:r>
          </a:p>
          <a:p>
            <a:r>
              <a:rPr lang="fr-FR" dirty="0"/>
              <a:t>Recensement et partage de la situation générale (avancées, lois mises en place, enquêtes de satisfaction) dans 6 pays</a:t>
            </a:r>
          </a:p>
          <a:p>
            <a:r>
              <a:rPr lang="fr-FR" dirty="0">
                <a:solidFill>
                  <a:srgbClr val="0070C0"/>
                </a:solidFill>
              </a:rPr>
              <a:t>Participation à l’enquête internationale socio-économique pour la reconnaissance par le BIT de la profession d’orthésiste-Prothésiste</a:t>
            </a:r>
          </a:p>
          <a:p>
            <a:r>
              <a:rPr lang="fr-FR" dirty="0"/>
              <a:t>Participation à l’enquête sur la situation des professionnels (FATO, CICR)</a:t>
            </a:r>
          </a:p>
          <a:p>
            <a:r>
              <a:rPr lang="fr-FR" dirty="0">
                <a:solidFill>
                  <a:srgbClr val="0070C0"/>
                </a:solidFill>
              </a:rPr>
              <a:t>Recherche et recensement de témoignages de vie, d’actions associatives ou d’initiatives nationales</a:t>
            </a:r>
          </a:p>
          <a:p>
            <a:endParaRPr lang="fr-FR" dirty="0"/>
          </a:p>
          <a:p>
            <a:endParaRPr lang="fr-FR" dirty="0"/>
          </a:p>
        </p:txBody>
      </p:sp>
    </p:spTree>
    <p:extLst>
      <p:ext uri="{BB962C8B-B14F-4D97-AF65-F5344CB8AC3E}">
        <p14:creationId xmlns:p14="http://schemas.microsoft.com/office/powerpoint/2010/main" val="198074152"/>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293</TotalTime>
  <Words>498</Words>
  <Application>Microsoft Office PowerPoint</Application>
  <PresentationFormat>Widescreen</PresentationFormat>
  <Paragraphs>75</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Aharoni</vt:lpstr>
      <vt:lpstr>Arial</vt:lpstr>
      <vt:lpstr>Arial Black</vt:lpstr>
      <vt:lpstr>Calibri</vt:lpstr>
      <vt:lpstr>Calibri Light</vt:lpstr>
      <vt:lpstr>Thème Office</vt:lpstr>
      <vt:lpstr>OBSERVATOIRE  DES  BONNES PRATIQUES  EN  READAPTATION EN AFRIQUE</vt:lpstr>
      <vt:lpstr>Plan de présentation</vt:lpstr>
      <vt:lpstr>D’où vient l’idée de l’Observatoire?!</vt:lpstr>
      <vt:lpstr>Création rendue possible grâce à…</vt:lpstr>
      <vt:lpstr>Objectifs de l’Observatoire</vt:lpstr>
      <vt:lpstr>Objectifs de l’Observatoire (2)</vt:lpstr>
      <vt:lpstr>Equipe de l’OBP et Fonctionnement</vt:lpstr>
      <vt:lpstr>Représentation sur le continent</vt:lpstr>
      <vt:lpstr>Quelques Activités menées…</vt:lpstr>
      <vt:lpstr>Moyens de Diffusion</vt:lpstr>
      <vt:lpstr>Défis</vt:lpstr>
      <vt:lpstr>Constat général</vt:lpstr>
      <vt:lpstr>Devenons tous des points focaux….</vt:lpstr>
      <vt:lpstr>Contact et Site web</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Anarème Kpandressi</dc:creator>
  <cp:lastModifiedBy>UR-PC</cp:lastModifiedBy>
  <cp:revision>25</cp:revision>
  <dcterms:created xsi:type="dcterms:W3CDTF">2018-12-02T15:41:10Z</dcterms:created>
  <dcterms:modified xsi:type="dcterms:W3CDTF">2018-12-03T07:41:26Z</dcterms:modified>
</cp:coreProperties>
</file>